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1"/>
    <p:sldMasterId id="2147483796" r:id="rId2"/>
    <p:sldMasterId id="2147483820" r:id="rId3"/>
  </p:sldMasterIdLst>
  <p:notesMasterIdLst>
    <p:notesMasterId r:id="rId33"/>
  </p:notesMasterIdLst>
  <p:handoutMasterIdLst>
    <p:handoutMasterId r:id="rId34"/>
  </p:handoutMasterIdLst>
  <p:sldIdLst>
    <p:sldId id="715" r:id="rId4"/>
    <p:sldId id="726" r:id="rId5"/>
    <p:sldId id="714" r:id="rId6"/>
    <p:sldId id="720" r:id="rId7"/>
    <p:sldId id="324" r:id="rId8"/>
    <p:sldId id="727" r:id="rId9"/>
    <p:sldId id="728" r:id="rId10"/>
    <p:sldId id="729" r:id="rId11"/>
    <p:sldId id="730" r:id="rId12"/>
    <p:sldId id="721" r:id="rId13"/>
    <p:sldId id="716" r:id="rId14"/>
    <p:sldId id="734" r:id="rId15"/>
    <p:sldId id="732" r:id="rId16"/>
    <p:sldId id="733" r:id="rId17"/>
    <p:sldId id="731" r:id="rId18"/>
    <p:sldId id="735" r:id="rId19"/>
    <p:sldId id="723" r:id="rId20"/>
    <p:sldId id="718" r:id="rId21"/>
    <p:sldId id="737" r:id="rId22"/>
    <p:sldId id="739" r:id="rId23"/>
    <p:sldId id="738" r:id="rId24"/>
    <p:sldId id="744" r:id="rId25"/>
    <p:sldId id="724" r:id="rId26"/>
    <p:sldId id="719" r:id="rId27"/>
    <p:sldId id="740" r:id="rId28"/>
    <p:sldId id="736" r:id="rId29"/>
    <p:sldId id="742" r:id="rId30"/>
    <p:sldId id="741" r:id="rId31"/>
    <p:sldId id="7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AC562E7D-F3E0-894C-BA28-D8BA1C17D1DE}">
          <p14:sldIdLst>
            <p14:sldId id="715"/>
            <p14:sldId id="726"/>
            <p14:sldId id="714"/>
          </p14:sldIdLst>
        </p14:section>
        <p14:section name="Define Data Science" id="{FF1A146B-D24D-9441-AFA8-9A9984D777D6}">
          <p14:sldIdLst>
            <p14:sldId id="720"/>
            <p14:sldId id="324"/>
            <p14:sldId id="727"/>
            <p14:sldId id="728"/>
            <p14:sldId id="729"/>
            <p14:sldId id="730"/>
          </p14:sldIdLst>
        </p14:section>
        <p14:section name="Regression" id="{FA245DE7-B1A7-1D49-A321-81CD3D8BD050}">
          <p14:sldIdLst>
            <p14:sldId id="721"/>
            <p14:sldId id="716"/>
            <p14:sldId id="734"/>
            <p14:sldId id="732"/>
            <p14:sldId id="733"/>
            <p14:sldId id="731"/>
            <p14:sldId id="735"/>
          </p14:sldIdLst>
        </p14:section>
        <p14:section name="Neural Networks" id="{D2380420-0C29-6D48-8B9D-C0B0D8114309}">
          <p14:sldIdLst>
            <p14:sldId id="723"/>
            <p14:sldId id="718"/>
            <p14:sldId id="737"/>
            <p14:sldId id="739"/>
            <p14:sldId id="738"/>
            <p14:sldId id="744"/>
          </p14:sldIdLst>
        </p14:section>
        <p14:section name="Logistic Regression" id="{702EA0F9-5717-5149-901A-AB5E181EB20B}">
          <p14:sldIdLst>
            <p14:sldId id="724"/>
            <p14:sldId id="719"/>
            <p14:sldId id="740"/>
          </p14:sldIdLst>
        </p14:section>
        <p14:section name="Handwritten Digits" id="{7CB70D14-30EF-3540-A1AD-970CE32C8495}">
          <p14:sldIdLst>
            <p14:sldId id="736"/>
            <p14:sldId id="742"/>
            <p14:sldId id="741"/>
            <p14:sldId id="7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6EC"/>
    <a:srgbClr val="F7A81B"/>
    <a:srgbClr val="00A6B7"/>
    <a:srgbClr val="0F5257"/>
    <a:srgbClr val="D7E35A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8" autoAdjust="0"/>
    <p:restoredTop sz="94713"/>
  </p:normalViewPr>
  <p:slideViewPr>
    <p:cSldViewPr snapToGrid="0" snapToObjects="1">
      <p:cViewPr varScale="1">
        <p:scale>
          <a:sx n="165" d="100"/>
          <a:sy n="165" d="100"/>
        </p:scale>
        <p:origin x="8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3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9" d="100"/>
          <a:sy n="169" d="100"/>
        </p:scale>
        <p:origin x="54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skymind.ai</a:t>
            </a:r>
            <a:r>
              <a:rPr lang="en-US" dirty="0"/>
              <a:t>/wiki/neural-network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https://edorado93.github.io/2018/09/07/Logistic-Regression-with-a-Neural-Networks-Mindset-9b5526c2ed46/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/logistic-regression-using-python-sklearn-numpy-mnist-handwriting-recognition-matplotlib-a6b31e2b166a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/@randerson112358/python-logistic-regression-program-5e1b32f964db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1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7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/logistic-regression-using-python-sklearn-numpy-mnist-handwriting-recognition-matplotlib-a6b31e2b166a</a:t>
            </a:r>
          </a:p>
          <a:p>
            <a:r>
              <a:rPr lang="en-US" dirty="0"/>
              <a:t>https://</a:t>
            </a:r>
            <a:r>
              <a:rPr lang="en-US" dirty="0" err="1"/>
              <a:t>makeagif.com</a:t>
            </a:r>
            <a:r>
              <a:rPr lang="en-US" dirty="0"/>
              <a:t>/gif/neural-network-taking-flattened-image-as-input-l75Isv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7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9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Booz Allen Logo" descr="Booz | Allen | Hamilto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Booz Allen Tagline" descr="Consulting | Analytics | Digital Solutions | Engineering | Cyber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AC5FF2-2A6F-754C-94F0-74257802747D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371600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Section goes here</a:t>
            </a:r>
          </a:p>
          <a:p>
            <a:pPr lvl="1"/>
            <a:r>
              <a:rPr lang="en-US" dirty="0"/>
              <a:t>Mini topic goes here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7776A94-2B9E-2A4F-85B5-0C151A460A40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For more information about XXX, contact…</a:t>
            </a:r>
          </a:p>
          <a:p>
            <a:pPr lvl="0"/>
            <a:endParaRPr lang="en-US" dirty="0"/>
          </a:p>
        </p:txBody>
      </p:sp>
      <p:sp>
        <p:nvSpPr>
          <p:cNvPr id="9" name="Picture Placeholder 1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BOOZALLEN.COM/CAPABILITY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F1391A-28CB-E84F-9B0B-905FDBC2EC4C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20C927-3DFE-E842-97A8-C07FF6E723D1}" type="datetime1">
              <a:rPr lang="en-US" smtClean="0"/>
              <a:t>12/6/19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F87543-70D6-6445-9E62-1CEF65D84F98}" type="datetime1">
              <a:rPr lang="en-US" smtClean="0"/>
              <a:t>12/6/19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19C07-D50F-6044-B4A9-9179A8FFF057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76520E0-342B-6843-B8FB-8C9B3653849B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subhead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Booz Allen Hamilton, Inc. Internal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3695844-C8EA-6A4B-B053-7CF37FAF2D21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554480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AA96431-5DF8-C242-927A-2DBC9197E8ED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Classification" descr="Booz Allen Hamilton Internal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Booz Allen Logo" descr="Booz | Allen | Hamilto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Booz Allen Tagline" descr="Consulting | Analytics | Digital Solutions | Engineering | Cyber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554480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90F84B-CA10-B146-BE33-16E602109DD7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4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58EEBF3-710E-DF42-A4E2-F1C389D2008E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1B1609F-53E5-5646-A367-BBBC528BB6F1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554480"/>
            <a:ext cx="6388100" cy="46122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554480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8A48B-4444-9340-ADD8-6D45C2E5C325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554480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554480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43E811-C08F-214E-8178-67F27E7BFD10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543061C-6229-C346-9924-DB58DF0D6C49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535DE18-51BC-7241-B3E9-19FBD563CBC5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4480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40B7B60-1051-6F40-ABF0-A2E11368EF60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18119362-2390-6742-AE2D-BAAE5E14323D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AC8C8E7C-FA88-7742-9850-B1BA78AF6905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Classification" descr="Booz Allen Hamilton Restricted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Booz Allen Logo" descr="Booz | Allen | Hamilto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  <p:pic>
        <p:nvPicPr>
          <p:cNvPr id="12" name="Booz Allen Tagline" descr="Consulting | Analytics | Digital Solutions | Engineering | Cyber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AD2F99DA-1070-2543-9EF5-5587DF6E408D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8" name="Booz Allen Logo" descr="Booz | Allen | Hamilto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68" y="346082"/>
            <a:ext cx="1764792" cy="189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DIVIDER HEADING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2889" y="1371600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C16B12-32AE-DE4E-B6D7-ED9E05549514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371600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371600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72B4A0-46D8-F344-96A4-ED07C7E91414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6B0D823-63A8-0848-8BFC-4D9A50B6B9D0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0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6B5039-EA17-B948-B311-5DE0D81AE0E1}" type="datetime1">
              <a:rPr lang="en-US" smtClean="0"/>
              <a:t>12/6/19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71600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Hamilton, Inc. Internal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CF4BF1-1F51-4942-AFF5-CA5E0AC665B9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4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+mn-lt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54480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BC49C1B-90CF-674C-AA97-D5C8D488A0DA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+mj-lt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+mn-lt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Booz Allen Hamilton, Inc. External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554B966C-7DAC-1F47-A1C0-E3CEDB28DE29}" type="datetime1">
              <a:rPr lang="en-US" smtClean="0"/>
              <a:t>12/6/19</a:t>
            </a:fld>
            <a:endParaRPr lang="en-US" dirty="0"/>
          </a:p>
        </p:txBody>
      </p:sp>
      <p:cxnSp>
        <p:nvCxnSpPr>
          <p:cNvPr id="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TId8MwV9ekYLfbfrk4Xed6wvXrCsOWuY" TargetMode="Externa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ShyhsVuz06Zk4anH5ljdl1UWvw7H1dUY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s://kaimibk.github.io/blog/Intro_Data_Science/2018-08-19-Linear_Regression.html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EB5P7B-ZfZbVBEpHraetUxJxh5dms0c" TargetMode="Externa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11" Type="http://schemas.openxmlformats.org/officeDocument/2006/relationships/image" Target="../media/image34.gif"/><Relationship Id="rId5" Type="http://schemas.openxmlformats.org/officeDocument/2006/relationships/image" Target="../media/image350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hyperlink" Target="mailto:kahihikolo_kaimi@bah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vF6JDMzEBemdwwYkz3z0jaj-6b5MQZi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aimibk.github.io/blog/Intro_Data_Science/2019-09-25-Polynomial_Regression.html" TargetMode="Externa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tif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FxS61wOiHPF7kFCE9nLHXqGn6GijXLTF" TargetMode="Externa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LwbnOs0pNOKNVlLY0_s4W8Z47ZjKWasO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, table, phone, blue&#10;&#10;Description automatically generated">
            <a:extLst>
              <a:ext uri="{FF2B5EF4-FFF2-40B4-BE49-F238E27FC236}">
                <a16:creationId xmlns:a16="http://schemas.microsoft.com/office/drawing/2014/main" id="{FE9AE557-FC7A-114B-B6F6-6B15B456D9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38569" y="2122742"/>
            <a:ext cx="5375594" cy="3225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SPS Data science Seminar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Kaimi</a:t>
            </a:r>
            <a:r>
              <a:rPr lang="en-US" dirty="0"/>
              <a:t> </a:t>
            </a:r>
            <a:r>
              <a:rPr lang="en-US" dirty="0" err="1"/>
              <a:t>Kahihikolo</a:t>
            </a:r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07 December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EEE7E-2A16-0C48-AB85-969CFA785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36550" y="839773"/>
            <a:ext cx="3225357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assification" descr="Booz Allen Hamilton Internal">
            <a:extLst>
              <a:ext uri="{FF2B5EF4-FFF2-40B4-BE49-F238E27FC236}">
                <a16:creationId xmlns:a16="http://schemas.microsoft.com/office/drawing/2014/main" id="{40E049DA-9B08-7E45-AFE1-676893F7EB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36590" y="839875"/>
            <a:ext cx="3225317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External</a:t>
            </a:r>
          </a:p>
        </p:txBody>
      </p:sp>
    </p:spTree>
    <p:extLst>
      <p:ext uri="{BB962C8B-B14F-4D97-AF65-F5344CB8AC3E}">
        <p14:creationId xmlns:p14="http://schemas.microsoft.com/office/powerpoint/2010/main" val="169827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89C-A47B-1740-AA5A-6404423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&amp;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C4EE-6401-CD4D-AE92-2CFF6054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can understand how to fit a line to data, you understand 90% of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96442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 &amp; Optimization  |  Regression Review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dirty="0"/>
              <a:t>Goal of regression</a:t>
            </a:r>
          </a:p>
          <a:p>
            <a:pPr lvl="4"/>
            <a:r>
              <a:rPr lang="en-US" dirty="0"/>
              <a:t>Learn the mapping between independent and dependent variables, like fitting a line!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Most statistical analyses in physics revolves around some form of regression (linear, polynomial, non-parametric, etc.)</a:t>
            </a:r>
          </a:p>
          <a:p>
            <a:r>
              <a:rPr lang="en-US" dirty="0"/>
              <a:t>The only type of analyses you will do in your labs! So pay attention!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 lvl="3"/>
                <a:r>
                  <a:rPr lang="en-US" dirty="0"/>
                  <a:t>So…how do we do that?</a:t>
                </a:r>
              </a:p>
              <a:p>
                <a:pPr lvl="4"/>
                <a:r>
                  <a:rPr lang="en-US" dirty="0"/>
                  <a:t>It’s simple, let’s just try a bunch of models and see what works the “best!”</a:t>
                </a:r>
              </a:p>
              <a:p>
                <a:pPr lvl="4"/>
                <a:r>
                  <a:rPr lang="en-US" dirty="0"/>
                  <a:t>			…what can possibly go wrong?</a:t>
                </a:r>
              </a:p>
              <a:p>
                <a:pPr lvl="4"/>
                <a:endParaRPr lang="en-US" dirty="0"/>
              </a:p>
              <a:p>
                <a:r>
                  <a:rPr lang="en-US" dirty="0"/>
                  <a:t>Note, I keep mentioning </a:t>
                </a:r>
                <a:r>
                  <a:rPr lang="en-US" b="1" dirty="0"/>
                  <a:t>models</a:t>
                </a:r>
                <a:r>
                  <a:rPr lang="en-US" dirty="0"/>
                  <a:t>, but what are they?</a:t>
                </a:r>
              </a:p>
              <a:p>
                <a:pPr lvl="1"/>
                <a:r>
                  <a:rPr lang="en-US" dirty="0"/>
                  <a:t>Just think of them as functions with certain input parameters</a:t>
                </a:r>
              </a:p>
              <a:p>
                <a:pPr lvl="1"/>
                <a:r>
                  <a:rPr lang="en-US" dirty="0"/>
                  <a:t>In the example of fitting a line, a model example would be one pair of slope and intercept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𝑆𝐿𝑂𝑃𝐸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𝐼𝑁𝑇𝐸𝑅𝐶𝐸𝑃𝑇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2392" t="-1099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pic>
        <p:nvPicPr>
          <p:cNvPr id="6" name="Picture 5" descr="https://towardsdatascience.com/linear-regression-the-easier-way-6f941aa471ea">
            <a:extLst>
              <a:ext uri="{FF2B5EF4-FFF2-40B4-BE49-F238E27FC236}">
                <a16:creationId xmlns:a16="http://schemas.microsoft.com/office/drawing/2014/main" id="{1B99A276-12BE-6344-9DB6-9CBEB403C9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042" y="2303611"/>
            <a:ext cx="3356187" cy="25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45C32B-FB8D-C249-89FC-695BDD4030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b="1" dirty="0"/>
              <a:t>Exercise #1:</a:t>
            </a:r>
          </a:p>
          <a:p>
            <a:r>
              <a:rPr lang="en-US" sz="1800" b="1" dirty="0"/>
              <a:t>	</a:t>
            </a:r>
            <a:r>
              <a:rPr lang="en-US" sz="1800" dirty="0"/>
              <a:t>Which model fits the best?</a:t>
            </a:r>
          </a:p>
          <a:p>
            <a:r>
              <a:rPr lang="en-US" sz="1800" b="1" dirty="0"/>
              <a:t>Description: </a:t>
            </a:r>
          </a:p>
          <a:p>
            <a:r>
              <a:rPr lang="en-US" sz="1800" dirty="0"/>
              <a:t>	By manually playing around with the slope and 	intercept of a line, visually try to pick out the 	“best” fitting model.</a:t>
            </a:r>
          </a:p>
          <a:p>
            <a:r>
              <a:rPr lang="en-US" sz="1800" b="1" dirty="0"/>
              <a:t>Notebook link: </a:t>
            </a:r>
          </a:p>
          <a:p>
            <a:r>
              <a:rPr lang="en-US" sz="1800" dirty="0"/>
              <a:t> 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https://colab.research.google.com/drive/1TId8MwV9ekYLfbfrk4Xed6wvXrCsOWuY</a:t>
            </a:r>
            <a:r>
              <a:rPr lang="en-US" sz="1200" dirty="0"/>
              <a:t> </a:t>
            </a:r>
          </a:p>
          <a:p>
            <a:r>
              <a:rPr lang="en-US" sz="1800" b="1" dirty="0"/>
              <a:t>Duration: </a:t>
            </a:r>
          </a:p>
          <a:p>
            <a:r>
              <a:rPr lang="en-US" sz="1800" b="1" dirty="0"/>
              <a:t>	10</a:t>
            </a:r>
            <a:r>
              <a:rPr lang="en-US" sz="1800" dirty="0"/>
              <a:t> min</a:t>
            </a:r>
          </a:p>
          <a:p>
            <a:r>
              <a:rPr lang="en-US" sz="1800" dirty="0"/>
              <a:t>Note: File &gt; Save A Copy... To not loose your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6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A99F-4034-6647-8E8C-CCFBF21E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&amp; Optimization  |  Defining ”best”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0D41-4C5B-4B4E-ADAE-1912C2726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1303"/>
                <a:ext cx="5295900" cy="4185123"/>
              </a:xfrm>
            </p:spPr>
            <p:txBody>
              <a:bodyPr/>
              <a:lstStyle/>
              <a:p>
                <a:pPr lvl="3" indent="-182880"/>
                <a:r>
                  <a:rPr lang="en-US" dirty="0"/>
                  <a:t>Loss Functions (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Applied to a single training example (i.e. measurement)</a:t>
                </a:r>
              </a:p>
              <a:p>
                <a:r>
                  <a:rPr lang="en-US" dirty="0"/>
                  <a:t>A single number describing the distance from a </a:t>
                </a:r>
                <a:r>
                  <a:rPr lang="en-US" b="1" dirty="0"/>
                  <a:t>single</a:t>
                </a:r>
                <a:r>
                  <a:rPr lang="en-US" dirty="0"/>
                  <a:t> measurement from the proposed model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4" indent="-182880"/>
                <a:endParaRPr lang="en-US" dirty="0"/>
              </a:p>
              <a:p>
                <a:pPr lvl="4" indent="-182880"/>
                <a:r>
                  <a:rPr lang="en-US" dirty="0"/>
                  <a:t>A Common Choice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8288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F0D41-4C5B-4B4E-ADAE-1912C2726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1303"/>
                <a:ext cx="5295900" cy="4185123"/>
              </a:xfrm>
              <a:blipFill>
                <a:blip r:embed="rId2"/>
                <a:stretch>
                  <a:fillRect l="-2153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0550E1-DA22-2B4F-85D5-05341AB25A87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257666" y="2193441"/>
                <a:ext cx="5295900" cy="3799646"/>
              </a:xfrm>
            </p:spPr>
            <p:txBody>
              <a:bodyPr/>
              <a:lstStyle/>
              <a:p>
                <a:pPr lvl="3"/>
                <a:r>
                  <a:rPr lang="en-US" dirty="0"/>
                  <a:t>Cost Functions (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Applied to all training examples</a:t>
                </a:r>
              </a:p>
              <a:p>
                <a:r>
                  <a:rPr lang="en-US" dirty="0"/>
                  <a:t>A single number which describes how well a single model is doing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4" indent="-182880"/>
                <a:endParaRPr lang="en-US" dirty="0"/>
              </a:p>
              <a:p>
                <a:pPr lvl="4" indent="-182880"/>
                <a:r>
                  <a:rPr lang="en-US" dirty="0"/>
                  <a:t>A Common Choice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10550E1-DA22-2B4F-85D5-05341AB25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257666" y="2193441"/>
                <a:ext cx="5295900" cy="3799646"/>
              </a:xfrm>
              <a:blipFill>
                <a:blip r:embed="rId3"/>
                <a:stretch>
                  <a:fillRect l="-2392" t="-1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E933A-682B-F54F-8986-79D2C2AA5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C9180-5E5D-8545-818D-7DDBD8F27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8761D2A1-27C4-1644-91BB-54143AB85EDF}"/>
              </a:ext>
            </a:extLst>
          </p:cNvPr>
          <p:cNvSpPr txBox="1">
            <a:spLocks/>
          </p:cNvSpPr>
          <p:nvPr/>
        </p:nvSpPr>
        <p:spPr>
          <a:xfrm>
            <a:off x="838199" y="1440716"/>
            <a:ext cx="10715367" cy="725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So…how do we define if a model is “good?”</a:t>
            </a:r>
          </a:p>
          <a:p>
            <a:pPr lvl="4"/>
            <a:r>
              <a:rPr lang="en-US" dirty="0"/>
              <a:t>This introduces the idea of cost functions and loss functions, which both indicate the performance of a model. </a:t>
            </a:r>
          </a:p>
        </p:txBody>
      </p:sp>
      <p:pic>
        <p:nvPicPr>
          <p:cNvPr id="8" name="Picture 7" descr="https://developers.google.com/machine-learning/crash-course/descending-into-ml/training-and-loss">
            <a:extLst>
              <a:ext uri="{FF2B5EF4-FFF2-40B4-BE49-F238E27FC236}">
                <a16:creationId xmlns:a16="http://schemas.microsoft.com/office/drawing/2014/main" id="{76132762-C1C9-B44C-88C4-808D5982FA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3320465"/>
            <a:ext cx="4464729" cy="1488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0E47-8B82-DF41-B6BE-EEFAEA9A46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1" y="3071470"/>
            <a:ext cx="2514600" cy="1487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8D48F5-D245-B34B-87FC-1BB79CB64143}"/>
                  </a:ext>
                </a:extLst>
              </p:cNvPr>
              <p:cNvSpPr/>
              <p:nvPr/>
            </p:nvSpPr>
            <p:spPr>
              <a:xfrm>
                <a:off x="2648532" y="5602107"/>
                <a:ext cx="6096000" cy="738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828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single measurement</a:t>
                </a:r>
              </a:p>
              <a:p>
                <a:pPr marL="182880" lvl="1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400" dirty="0"/>
                  <a:t>: model “guess”</a:t>
                </a:r>
              </a:p>
              <a:p>
                <a:pPr marL="182880" lvl="1" indent="0" algn="ctr">
                  <a:buNone/>
                </a:pPr>
                <a:r>
                  <a:rPr lang="en-US" sz="1400" dirty="0"/>
                  <a:t>N: number of training examples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8D48F5-D245-B34B-87FC-1BB79CB64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32" y="5602107"/>
                <a:ext cx="6096000" cy="738664"/>
              </a:xfrm>
              <a:prstGeom prst="rect">
                <a:avLst/>
              </a:prstGeom>
              <a:blipFill>
                <a:blip r:embed="rId6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EE8A-673B-DF44-B3B6-2305852DF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800" b="1" dirty="0">
                <a:solidFill>
                  <a:srgbClr val="FFFFFF"/>
                </a:solidFill>
              </a:rPr>
              <a:t>Exercise #2: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loss/cost functions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Description: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/>
              <a:t>By manually playing around with the slope and 	intercept of a line, use the loss/cost functions to 	pick out the “best” fitting model.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Notebook link: </a:t>
            </a:r>
          </a:p>
          <a:p>
            <a:pPr lvl="0"/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https://colab.research.google.com/drive/1ShyhsVuz06Zk4anH5ljdl1UWvw7H1dUY</a:t>
            </a:r>
            <a:r>
              <a:rPr lang="en-US" sz="1200" dirty="0"/>
              <a:t>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Duration: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10</a:t>
            </a:r>
            <a:r>
              <a:rPr lang="en-US" sz="1800" dirty="0">
                <a:solidFill>
                  <a:srgbClr val="FFFFFF"/>
                </a:solidFill>
              </a:rPr>
              <a:t>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4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 &amp; Optimization  |  Optimization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dirty="0"/>
              <a:t>What is optimization?</a:t>
            </a:r>
          </a:p>
          <a:p>
            <a:r>
              <a:rPr lang="en-US" dirty="0"/>
              <a:t>As the name implies, it optimizes </a:t>
            </a:r>
            <a:r>
              <a:rPr lang="en-US" i="1" dirty="0"/>
              <a:t>something</a:t>
            </a:r>
          </a:p>
          <a:p>
            <a:r>
              <a:rPr lang="en-US" dirty="0"/>
              <a:t>In our specific application, we would like to find the optimal parameters which </a:t>
            </a:r>
            <a:r>
              <a:rPr lang="en-US" b="1" dirty="0"/>
              <a:t>extremize</a:t>
            </a:r>
            <a:r>
              <a:rPr lang="en-US" dirty="0"/>
              <a:t> the scalar </a:t>
            </a:r>
            <a:r>
              <a:rPr lang="en-US" b="1" dirty="0"/>
              <a:t>cost function.</a:t>
            </a:r>
          </a:p>
          <a:p>
            <a:endParaRPr lang="en-US" b="1" dirty="0"/>
          </a:p>
          <a:p>
            <a:pPr lvl="3" indent="-182880"/>
            <a:r>
              <a:rPr lang="en-US" b="1" dirty="0"/>
              <a:t>How Does it Work?</a:t>
            </a:r>
          </a:p>
          <a:p>
            <a:r>
              <a:rPr lang="en-US" dirty="0"/>
              <a:t>There are numerous techniques for optimization, all with different spatial/temporal performances and use cases</a:t>
            </a:r>
          </a:p>
          <a:p>
            <a:r>
              <a:rPr lang="en-US" dirty="0"/>
              <a:t>The most brute force method is a grid search</a:t>
            </a:r>
          </a:p>
          <a:p>
            <a:pPr lvl="1"/>
            <a:r>
              <a:rPr lang="en-US" dirty="0"/>
              <a:t>Try every possible combination of parameters, and retrospectively choose the best combination of parameters</a:t>
            </a:r>
          </a:p>
          <a:p>
            <a:pPr lvl="1"/>
            <a:r>
              <a:rPr lang="en-US" dirty="0"/>
              <a:t>Obviously, this isn’t a good thing when we have to learn lots of parameters…</a:t>
            </a:r>
          </a:p>
          <a:p>
            <a:pPr lvl="1"/>
            <a:endParaRPr lang="en-US" dirty="0"/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For more, see my notes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pic>
        <p:nvPicPr>
          <p:cNvPr id="14" name="Picture 13" descr="https://medium.com/@savannahar68/getting-started-with-regression-a39aca03b75f">
            <a:extLst>
              <a:ext uri="{FF2B5EF4-FFF2-40B4-BE49-F238E27FC236}">
                <a16:creationId xmlns:a16="http://schemas.microsoft.com/office/drawing/2014/main" id="{94E7DA07-15D0-4145-85FD-09E04ADA92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100" y="2311400"/>
            <a:ext cx="5706894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EE8A-673B-DF44-B3B6-2305852DF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800" b="1" dirty="0">
                <a:solidFill>
                  <a:srgbClr val="FFFFFF"/>
                </a:solidFill>
              </a:rPr>
              <a:t>Exercise #3: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simple Optimization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Description: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/>
              <a:t>Use SciPy to find the optimal slope and intercept of 	our model automatically.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Notebook link: </a:t>
            </a:r>
          </a:p>
          <a:p>
            <a:pPr lvl="0"/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https://colab.research.google.com/drive/15EB5P7B-ZfZbVBEpHraetUxJxh5dms0c</a:t>
            </a:r>
            <a:r>
              <a:rPr lang="en-US" sz="1200" dirty="0"/>
              <a:t>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Duration: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10</a:t>
            </a:r>
            <a:r>
              <a:rPr lang="en-US" sz="1800" dirty="0">
                <a:solidFill>
                  <a:srgbClr val="FFFFFF"/>
                </a:solidFill>
              </a:rPr>
              <a:t>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5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89C-A47B-1740-AA5A-6404423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C4EE-6401-CD4D-AE92-2CFF6054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brain…I think?</a:t>
            </a:r>
          </a:p>
        </p:txBody>
      </p:sp>
    </p:spTree>
    <p:extLst>
      <p:ext uri="{BB962C8B-B14F-4D97-AF65-F5344CB8AC3E}">
        <p14:creationId xmlns:p14="http://schemas.microsoft.com/office/powerpoint/2010/main" val="276628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 |  Physical Inspiration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554479"/>
            <a:ext cx="10715368" cy="4748130"/>
          </a:xfrm>
        </p:spPr>
        <p:txBody>
          <a:bodyPr/>
          <a:lstStyle/>
          <a:p>
            <a:pPr lvl="3"/>
            <a:r>
              <a:rPr lang="en-US" dirty="0"/>
              <a:t>A human Neuron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4"/>
            <a:r>
              <a:rPr lang="en-US" dirty="0"/>
              <a:t>Neurons internally perform information processing on electrical action potentials (while information between neurons is mostly chemical interactions).</a:t>
            </a:r>
          </a:p>
          <a:p>
            <a:r>
              <a:rPr lang="en-US" dirty="0"/>
              <a:t>Pre-synaptic action potential depolarizes a synaptic terminal.</a:t>
            </a:r>
          </a:p>
          <a:p>
            <a:r>
              <a:rPr lang="en-US" dirty="0"/>
              <a:t>Calcium ion channels sensitive to voltage changes open and allows calcium to enter.</a:t>
            </a:r>
          </a:p>
          <a:p>
            <a:r>
              <a:rPr lang="en-US" dirty="0"/>
              <a:t>Neurotransmitter is released.</a:t>
            </a:r>
          </a:p>
          <a:p>
            <a:r>
              <a:rPr lang="en-US" dirty="0"/>
              <a:t>Neurotransmitter binds to post-synaptic receptors.</a:t>
            </a:r>
          </a:p>
          <a:p>
            <a:r>
              <a:rPr lang="en-US" dirty="0"/>
              <a:t>Ions enter post-synaptic cell (Evoked Post-Synaptic Potential (EPSP))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632-E5A7-0C40-8D7A-76815DA9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67" y="1752899"/>
            <a:ext cx="4321665" cy="22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01AE-F83A-584C-908B-55588C4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 | 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FD29-B31A-FC48-9655-B0843F44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1"/>
            <a:ext cx="10715368" cy="1177898"/>
          </a:xfrm>
        </p:spPr>
        <p:txBody>
          <a:bodyPr/>
          <a:lstStyle/>
          <a:p>
            <a:pPr lvl="3"/>
            <a:r>
              <a:rPr lang="en-US" dirty="0"/>
              <a:t>The simplest Neural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6BFD5-8452-FD48-A87C-3F6D0617E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65A03-5ACF-D245-9734-0E1FED1B5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1E45E9-57FC-5D4F-87C8-7779A8494A66}"/>
                  </a:ext>
                </a:extLst>
              </p:cNvPr>
              <p:cNvSpPr/>
              <p:nvPr/>
            </p:nvSpPr>
            <p:spPr>
              <a:xfrm>
                <a:off x="1710813" y="1959866"/>
                <a:ext cx="963561" cy="963561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1E45E9-57FC-5D4F-87C8-7779A8494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813" y="1959866"/>
                <a:ext cx="963561" cy="96356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8B68AF-6066-A544-8A98-5CC9EF89991E}"/>
                  </a:ext>
                </a:extLst>
              </p:cNvPr>
              <p:cNvSpPr/>
              <p:nvPr/>
            </p:nvSpPr>
            <p:spPr>
              <a:xfrm>
                <a:off x="1710813" y="3380235"/>
                <a:ext cx="963561" cy="963561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8B68AF-6066-A544-8A98-5CC9EF899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813" y="3380235"/>
                <a:ext cx="963561" cy="96356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C17A702-0033-1D4D-BEF1-2B708A58059A}"/>
              </a:ext>
            </a:extLst>
          </p:cNvPr>
          <p:cNvSpPr/>
          <p:nvPr/>
        </p:nvSpPr>
        <p:spPr>
          <a:xfrm>
            <a:off x="4011562" y="2162337"/>
            <a:ext cx="1998406" cy="199840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NEURON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(NODE)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03E133-31EE-6B4F-8B9E-B47077D4CE09}"/>
                  </a:ext>
                </a:extLst>
              </p:cNvPr>
              <p:cNvSpPr/>
              <p:nvPr/>
            </p:nvSpPr>
            <p:spPr>
              <a:xfrm>
                <a:off x="7282016" y="2689362"/>
                <a:ext cx="963561" cy="963561"/>
              </a:xfrm>
              <a:prstGeom prst="ellipse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03E133-31EE-6B4F-8B9E-B47077D4C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016" y="2689362"/>
                <a:ext cx="963561" cy="96356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9E9B437A-E739-A54A-92B8-8246217F3FB9}"/>
              </a:ext>
            </a:extLst>
          </p:cNvPr>
          <p:cNvSpPr/>
          <p:nvPr/>
        </p:nvSpPr>
        <p:spPr>
          <a:xfrm>
            <a:off x="9517626" y="1734061"/>
            <a:ext cx="963561" cy="96356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  <a:latin typeface="Cambria Math" panose="02040503050406030204" pitchFamily="18" charset="0"/>
              </a:rPr>
              <a:t>+1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67FE64-6C5C-EA49-951A-98E92F0017FC}"/>
              </a:ext>
            </a:extLst>
          </p:cNvPr>
          <p:cNvSpPr/>
          <p:nvPr/>
        </p:nvSpPr>
        <p:spPr>
          <a:xfrm>
            <a:off x="9517626" y="3605356"/>
            <a:ext cx="963561" cy="96356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  <a:latin typeface="Cambria Math" panose="02040503050406030204" pitchFamily="18" charset="0"/>
              </a:rPr>
              <a:t>-1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BC0A15-34DD-A44B-88EF-9ECF29C83B74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2674374" y="2441647"/>
            <a:ext cx="1629848" cy="13350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74B9E0-C25A-FE42-AD05-B7D037F4EA28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2674374" y="3862016"/>
            <a:ext cx="1629848" cy="6067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62D413-1ECE-2440-BE88-EF7A99EA6C36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6009968" y="3161540"/>
            <a:ext cx="1272048" cy="9603"/>
          </a:xfrm>
          <a:prstGeom prst="straightConnector1">
            <a:avLst/>
          </a:prstGeom>
          <a:ln w="57150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DF5E39-B5E6-9F4F-BF99-1E3F26D3038A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8104467" y="2215842"/>
            <a:ext cx="1413159" cy="614630"/>
          </a:xfrm>
          <a:prstGeom prst="straightConnector1">
            <a:avLst/>
          </a:prstGeom>
          <a:ln w="571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88E829-52A9-8640-BFDD-B3C1BEE4B96D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8104467" y="3511813"/>
            <a:ext cx="1413159" cy="575324"/>
          </a:xfrm>
          <a:prstGeom prst="straightConnector1">
            <a:avLst/>
          </a:prstGeom>
          <a:ln w="571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9655054-1D14-F446-A4CB-44B1050195E2}"/>
              </a:ext>
            </a:extLst>
          </p:cNvPr>
          <p:cNvSpPr txBox="1">
            <a:spLocks/>
          </p:cNvSpPr>
          <p:nvPr/>
        </p:nvSpPr>
        <p:spPr>
          <a:xfrm>
            <a:off x="1002891" y="2981402"/>
            <a:ext cx="1071716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24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DFB6072-A167-6745-B1AD-AD191DC5E961}"/>
              </a:ext>
            </a:extLst>
          </p:cNvPr>
          <p:cNvSpPr txBox="1">
            <a:spLocks/>
          </p:cNvSpPr>
          <p:nvPr/>
        </p:nvSpPr>
        <p:spPr>
          <a:xfrm>
            <a:off x="1656734" y="4696451"/>
            <a:ext cx="1071716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/>
            <a:r>
              <a:rPr lang="en-US" sz="2400" dirty="0">
                <a:solidFill>
                  <a:schemeClr val="accent1"/>
                </a:solidFill>
              </a:rPr>
              <a:t>Step 1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3D6AD78F-D9F0-A447-8474-6EF6AA6CFB21}"/>
              </a:ext>
            </a:extLst>
          </p:cNvPr>
          <p:cNvSpPr txBox="1">
            <a:spLocks/>
          </p:cNvSpPr>
          <p:nvPr/>
        </p:nvSpPr>
        <p:spPr>
          <a:xfrm>
            <a:off x="4474907" y="4698377"/>
            <a:ext cx="1071716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/>
            <a:r>
              <a:rPr lang="en-US" sz="2400" dirty="0"/>
              <a:t>Step 2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018F2578-61EF-D946-A9C8-F379C89457F9}"/>
              </a:ext>
            </a:extLst>
          </p:cNvPr>
          <p:cNvSpPr txBox="1">
            <a:spLocks/>
          </p:cNvSpPr>
          <p:nvPr/>
        </p:nvSpPr>
        <p:spPr>
          <a:xfrm>
            <a:off x="6096000" y="4705935"/>
            <a:ext cx="1071716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/>
            <a:r>
              <a:rPr lang="en-US" sz="2400" dirty="0">
                <a:solidFill>
                  <a:schemeClr val="accent5"/>
                </a:solidFill>
              </a:rPr>
              <a:t>Step 3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74684261-3C72-FF42-B996-3FD991D4C19B}"/>
              </a:ext>
            </a:extLst>
          </p:cNvPr>
          <p:cNvSpPr txBox="1">
            <a:spLocks/>
          </p:cNvSpPr>
          <p:nvPr/>
        </p:nvSpPr>
        <p:spPr>
          <a:xfrm>
            <a:off x="8104853" y="4700108"/>
            <a:ext cx="1071716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/>
            <a:r>
              <a:rPr lang="en-US" sz="2400" dirty="0">
                <a:solidFill>
                  <a:schemeClr val="accent3"/>
                </a:solidFill>
              </a:rPr>
              <a:t>Step 4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4F18804-4799-9548-8176-0AAAA6857085}"/>
              </a:ext>
            </a:extLst>
          </p:cNvPr>
          <p:cNvSpPr txBox="1">
            <a:spLocks/>
          </p:cNvSpPr>
          <p:nvPr/>
        </p:nvSpPr>
        <p:spPr>
          <a:xfrm>
            <a:off x="10117392" y="2991141"/>
            <a:ext cx="1297859" cy="360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2400" dirty="0">
                <a:solidFill>
                  <a:schemeClr val="tx1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54FC8ADB-B97F-7146-B17D-DD779348E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139812" y="7041097"/>
                <a:ext cx="5139812" cy="117789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vert="horz" lIns="91440" tIns="91440" rIns="91440" bIns="9144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charset="0"/>
                  <a:buChar char="•"/>
                  <a:defRPr sz="1400" i="0" kern="1200" baseline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36576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LucidaGrande" charset="0"/>
                  <a:buChar char="-"/>
                  <a:tabLst/>
                  <a:defRPr sz="1400" i="0" kern="1200" cap="none" spc="0" baseline="0">
                    <a:solidFill>
                      <a:schemeClr val="tx1"/>
                    </a:solidFill>
                    <a:latin typeface="+mn-lt"/>
                    <a:ea typeface="Calibri" charset="0"/>
                    <a:cs typeface="Calibri" charset="0"/>
                  </a:defRPr>
                </a:lvl2pPr>
                <a:lvl3pPr marL="54864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  <a:tabLst/>
                  <a:defRPr sz="140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LucidaGrande" charset="0"/>
                  <a:buNone/>
                  <a:tabLst/>
                  <a:defRPr sz="1600" b="1" kern="1200" cap="all" spc="100" baseline="0">
                    <a:solidFill>
                      <a:schemeClr val="accent2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None/>
                  <a:tabLst/>
                  <a:defRPr sz="1200" i="1" kern="120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Arial"/>
                  <a:buNone/>
                  <a:defRPr sz="10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4"/>
                <a:r>
                  <a:rPr lang="en-US" sz="2000" dirty="0">
                    <a:solidFill>
                      <a:schemeClr val="accent1"/>
                    </a:solidFill>
                  </a:rPr>
                  <a:t>Inputs and some initialization of weight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54FC8ADB-B97F-7146-B17D-DD779348E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9812" y="7041097"/>
                <a:ext cx="5139812" cy="1177898"/>
              </a:xfrm>
              <a:prstGeom prst="rect">
                <a:avLst/>
              </a:prstGeom>
              <a:blipFill>
                <a:blip r:embed="rId6"/>
                <a:stretch>
                  <a:fillRect l="-73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6BCB25-285D-F742-8811-14A4FAE9CDAE}"/>
                  </a:ext>
                </a:extLst>
              </p:cNvPr>
              <p:cNvSpPr/>
              <p:nvPr/>
            </p:nvSpPr>
            <p:spPr>
              <a:xfrm>
                <a:off x="3183506" y="203514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6BCB25-285D-F742-8811-14A4FAE9C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06" y="2035143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47057A0-CEB4-B14E-960B-732AEC95D568}"/>
                  </a:ext>
                </a:extLst>
              </p:cNvPr>
              <p:cNvSpPr/>
              <p:nvPr/>
            </p:nvSpPr>
            <p:spPr>
              <a:xfrm>
                <a:off x="3183506" y="343487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47057A0-CEB4-B14E-960B-732AEC95D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06" y="3434879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0CCF29E2-849F-AA41-A321-4974D3147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1" y="7015591"/>
                <a:ext cx="5139812" cy="15188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txBody>
              <a:bodyPr vert="horz" lIns="91440" tIns="91440" rIns="91440" bIns="9144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charset="0"/>
                  <a:buChar char="•"/>
                  <a:defRPr sz="1400" i="0" kern="1200" baseline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36576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LucidaGrande" charset="0"/>
                  <a:buChar char="-"/>
                  <a:tabLst/>
                  <a:defRPr sz="1400" i="0" kern="1200" cap="none" spc="0" baseline="0">
                    <a:solidFill>
                      <a:schemeClr val="tx1"/>
                    </a:solidFill>
                    <a:latin typeface="+mn-lt"/>
                    <a:ea typeface="Calibri" charset="0"/>
                    <a:cs typeface="Calibri" charset="0"/>
                  </a:defRPr>
                </a:lvl2pPr>
                <a:lvl3pPr marL="54864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  <a:tabLst/>
                  <a:defRPr sz="140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LucidaGrande" charset="0"/>
                  <a:buNone/>
                  <a:tabLst/>
                  <a:defRPr sz="1600" b="1" kern="1200" cap="all" spc="100" baseline="0">
                    <a:solidFill>
                      <a:schemeClr val="accent2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None/>
                  <a:tabLst/>
                  <a:defRPr sz="1200" i="1" kern="120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Arial"/>
                  <a:buNone/>
                  <a:defRPr sz="10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4"/>
                <a:r>
                  <a:rPr lang="en-US" sz="2000" dirty="0">
                    <a:solidFill>
                      <a:schemeClr val="accent2"/>
                    </a:solidFill>
                  </a:rPr>
                  <a:t>Summation Step</a:t>
                </a:r>
              </a:p>
              <a:p>
                <a:pPr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0CCF29E2-849F-AA41-A321-4974D314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1" y="7015591"/>
                <a:ext cx="5139812" cy="1518809"/>
              </a:xfrm>
              <a:prstGeom prst="rect">
                <a:avLst/>
              </a:prstGeom>
              <a:blipFill>
                <a:blip r:embed="rId9"/>
                <a:stretch>
                  <a:fillRect l="-980" t="-31707" b="-85366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206C7986-2BB2-D942-A87E-83CA6BA0C3C0}"/>
              </a:ext>
            </a:extLst>
          </p:cNvPr>
          <p:cNvSpPr txBox="1">
            <a:spLocks/>
          </p:cNvSpPr>
          <p:nvPr/>
        </p:nvSpPr>
        <p:spPr>
          <a:xfrm>
            <a:off x="5781714" y="7015591"/>
            <a:ext cx="5139812" cy="151880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2000" dirty="0">
                <a:solidFill>
                  <a:schemeClr val="accent5"/>
                </a:solidFill>
              </a:rPr>
              <a:t>Activation Step</a:t>
            </a:r>
          </a:p>
          <a:p>
            <a:r>
              <a:rPr lang="en-US" sz="1600" i="0" dirty="0">
                <a:solidFill>
                  <a:schemeClr val="accent5"/>
                </a:solidFill>
              </a:rPr>
              <a:t>Convert the sum to a binary output, such as </a:t>
            </a:r>
            <a:r>
              <a:rPr lang="en-US" sz="1600" dirty="0">
                <a:solidFill>
                  <a:schemeClr val="accent5"/>
                </a:solidFill>
              </a:rPr>
              <a:t>+1</a:t>
            </a:r>
            <a:r>
              <a:rPr lang="en-US" sz="1600" i="0" dirty="0">
                <a:solidFill>
                  <a:schemeClr val="accent5"/>
                </a:solidFill>
              </a:rPr>
              <a:t> or </a:t>
            </a:r>
            <a:r>
              <a:rPr lang="en-US" sz="1600" dirty="0">
                <a:solidFill>
                  <a:schemeClr val="accent5"/>
                </a:solidFill>
              </a:rPr>
              <a:t>-1</a:t>
            </a:r>
            <a:r>
              <a:rPr lang="en-US" sz="1600" i="0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chemeClr val="accent5"/>
                </a:solidFill>
              </a:rPr>
              <a:t>Lots of other choices</a:t>
            </a:r>
            <a:r>
              <a:rPr lang="en-US" sz="1600" i="0" dirty="0">
                <a:solidFill>
                  <a:schemeClr val="accent5"/>
                </a:solidFill>
              </a:rPr>
              <a:t> </a:t>
            </a:r>
          </a:p>
          <a:p>
            <a:r>
              <a:rPr lang="en-US" sz="1600" i="0" dirty="0">
                <a:solidFill>
                  <a:schemeClr val="accent5"/>
                </a:solidFill>
              </a:rPr>
              <a:t>Corresponds to whether or not the "neuron" will fire.</a:t>
            </a:r>
            <a:endParaRPr lang="en-US" sz="16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FC5AA51-6E99-4246-B29B-9571686D3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6617" y="7023801"/>
                <a:ext cx="5139812" cy="16482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txBody>
              <a:bodyPr vert="horz" lIns="91440" tIns="91440" rIns="91440" bIns="9144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charset="0"/>
                  <a:buChar char="•"/>
                  <a:defRPr sz="1400" i="0" kern="1200" baseline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36576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LucidaGrande" charset="0"/>
                  <a:buChar char="-"/>
                  <a:tabLst/>
                  <a:defRPr sz="1400" i="0" kern="1200" cap="none" spc="0" baseline="0">
                    <a:solidFill>
                      <a:schemeClr val="tx1"/>
                    </a:solidFill>
                    <a:latin typeface="+mn-lt"/>
                    <a:ea typeface="Calibri" charset="0"/>
                    <a:cs typeface="Calibri" charset="0"/>
                  </a:defRPr>
                </a:lvl2pPr>
                <a:lvl3pPr marL="54864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  <a:tabLst/>
                  <a:defRPr sz="140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LucidaGrande" charset="0"/>
                  <a:buNone/>
                  <a:tabLst/>
                  <a:defRPr sz="1600" b="1" kern="1200" cap="all" spc="100" baseline="0">
                    <a:solidFill>
                      <a:schemeClr val="accent2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None/>
                  <a:tabLst/>
                  <a:defRPr sz="1200" i="1" kern="120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Arial"/>
                  <a:buNone/>
                  <a:defRPr sz="10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4"/>
                <a:r>
                  <a:rPr lang="en-US" sz="2000" dirty="0">
                    <a:solidFill>
                      <a:schemeClr val="accent3"/>
                    </a:solidFill>
                  </a:rPr>
                  <a:t>Update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𝑙𝑟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accent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𝑙𝑟</m:t>
                    </m:r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: Learning rate, how much to update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: Target - Guess</a:t>
                </a: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FC5AA51-6E99-4246-B29B-9571686D3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617" y="7023801"/>
                <a:ext cx="5139812" cy="1648251"/>
              </a:xfrm>
              <a:prstGeom prst="rect">
                <a:avLst/>
              </a:prstGeom>
              <a:blipFill>
                <a:blip r:embed="rId10"/>
                <a:stretch>
                  <a:fillRect l="-735" b="-7576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049A5F9-B95C-0D43-8EBA-9095BCB1C927}"/>
              </a:ext>
            </a:extLst>
          </p:cNvPr>
          <p:cNvSpPr txBox="1">
            <a:spLocks/>
          </p:cNvSpPr>
          <p:nvPr/>
        </p:nvSpPr>
        <p:spPr>
          <a:xfrm>
            <a:off x="12449559" y="5209749"/>
            <a:ext cx="4166957" cy="2007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2000" dirty="0"/>
              <a:t>There are problems with this algorithm!</a:t>
            </a:r>
          </a:p>
          <a:p>
            <a:r>
              <a:rPr lang="en-US" sz="1600" dirty="0"/>
              <a:t>Falls a part for XOR cases / nonlinear functions</a:t>
            </a:r>
          </a:p>
          <a:p>
            <a:r>
              <a:rPr lang="en-US" sz="1600" dirty="0"/>
              <a:t>What happens if we strap a bunch of these together?</a:t>
            </a:r>
          </a:p>
        </p:txBody>
      </p:sp>
      <p:pic>
        <p:nvPicPr>
          <p:cNvPr id="73" name="Picture 72" descr="A close up of a map&#10;&#10;Description automatically generated">
            <a:extLst>
              <a:ext uri="{FF2B5EF4-FFF2-40B4-BE49-F238E27FC236}">
                <a16:creationId xmlns:a16="http://schemas.microsoft.com/office/drawing/2014/main" id="{91DFFF3F-BA57-FA46-ADF2-21DD43F5D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7129" y="-1516922"/>
            <a:ext cx="6570406" cy="65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48907 -0.281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140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24883 -0.258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29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9714 -0.2773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-138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42161 -0.2768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-1384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602 L -0.97513 0.2546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39414 -0.44491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6" grpId="0" animBg="1"/>
      <p:bldP spid="68" grpId="0" animBg="1"/>
      <p:bldP spid="69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1F155-AF8A-5445-A292-FE53916D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83EC3-9E19-794D-B043-D972A112FF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dirty="0"/>
              <a:t>Former SPS President</a:t>
            </a:r>
          </a:p>
          <a:p>
            <a:pPr fontAlgn="base"/>
            <a:r>
              <a:rPr lang="en-US" dirty="0"/>
              <a:t>BS Astrophysics</a:t>
            </a:r>
          </a:p>
          <a:p>
            <a:pPr fontAlgn="base"/>
            <a:r>
              <a:rPr lang="en-US" dirty="0"/>
              <a:t>Data Scientist at Booz Allen Hamilton</a:t>
            </a:r>
          </a:p>
          <a:p>
            <a:pPr lvl="1" fontAlgn="base"/>
            <a:r>
              <a:rPr lang="en-US" dirty="0"/>
              <a:t>A fortune 500 consulting company</a:t>
            </a:r>
          </a:p>
          <a:p>
            <a:pPr lvl="1" fontAlgn="base"/>
            <a:r>
              <a:rPr lang="en-US" dirty="0"/>
              <a:t>Offices all around the world</a:t>
            </a:r>
          </a:p>
          <a:p>
            <a:pPr lvl="1" fontAlgn="base"/>
            <a:r>
              <a:rPr lang="en-US" dirty="0"/>
              <a:t>Local AI/ML lead developer</a:t>
            </a:r>
          </a:p>
          <a:p>
            <a:pPr lvl="1" fontAlgn="base"/>
            <a:endParaRPr lang="en-US" dirty="0"/>
          </a:p>
          <a:p>
            <a:pPr marL="0" indent="0" fontAlgn="base">
              <a:buNone/>
            </a:pPr>
            <a:r>
              <a:rPr lang="en-US" sz="2400" b="1" dirty="0"/>
              <a:t>Transitioning to Industry</a:t>
            </a:r>
          </a:p>
          <a:p>
            <a:pPr fontAlgn="base"/>
            <a:r>
              <a:rPr lang="en-US" dirty="0"/>
              <a:t>Physics and Astronomy coursework will develop a diverse, and transferable skillset desirable to many businesses and disciplines.</a:t>
            </a:r>
          </a:p>
          <a:p>
            <a:pPr fontAlgn="base"/>
            <a:r>
              <a:rPr lang="en-US" dirty="0"/>
              <a:t>Let me know if you have any questions about this process!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sz="2400" b="1" dirty="0"/>
              <a:t>How to get in touch: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C0D38-25BE-9744-BB7B-0D6C3EDA0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F8E02-FEA6-9C45-98A4-282077C6D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pic>
        <p:nvPicPr>
          <p:cNvPr id="21" name="Graphic 20" descr="Social network">
            <a:extLst>
              <a:ext uri="{FF2B5EF4-FFF2-40B4-BE49-F238E27FC236}">
                <a16:creationId xmlns:a16="http://schemas.microsoft.com/office/drawing/2014/main" id="{62D4C714-BDDC-7446-8181-8702918F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889" y="5005279"/>
            <a:ext cx="1313111" cy="13131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9528CC-52B6-6A43-BE4C-AE0422E79C65}"/>
              </a:ext>
            </a:extLst>
          </p:cNvPr>
          <p:cNvSpPr txBox="1"/>
          <p:nvPr/>
        </p:nvSpPr>
        <p:spPr>
          <a:xfrm>
            <a:off x="6333791" y="5248516"/>
            <a:ext cx="320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Email: </a:t>
            </a:r>
            <a:r>
              <a:rPr lang="en-US" sz="1600" dirty="0">
                <a:hlinkClick r:id="rId4"/>
              </a:rPr>
              <a:t>kahihikolo_kaimi@bah.com</a:t>
            </a:r>
            <a:r>
              <a:rPr lang="en-US" sz="1600" dirty="0"/>
              <a:t> </a:t>
            </a:r>
          </a:p>
          <a:p>
            <a:r>
              <a:rPr lang="en-US" sz="1600" b="1" dirty="0"/>
              <a:t>GitHub: </a:t>
            </a:r>
            <a:r>
              <a:rPr lang="en-US" sz="1600" dirty="0" err="1"/>
              <a:t>kaimibk</a:t>
            </a:r>
            <a:endParaRPr lang="en-US" sz="1600" dirty="0"/>
          </a:p>
          <a:p>
            <a:r>
              <a:rPr lang="en-US" sz="1600" b="1" dirty="0"/>
              <a:t>LinkedIn: </a:t>
            </a:r>
            <a:r>
              <a:rPr lang="en-US" sz="1600" dirty="0" err="1"/>
              <a:t>kaimibk</a:t>
            </a:r>
            <a:endParaRPr lang="en-US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BB8932C-1E89-AB46-991D-886772DE9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33" y="1371600"/>
            <a:ext cx="3344333" cy="33443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BA7989F-FA11-6041-9DD0-D2FF825C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007533" y="1369036"/>
            <a:ext cx="3344333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DFA364-040C-3946-8B99-73D0362A2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1007533" y="3996926"/>
            <a:ext cx="3344333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5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EE8A-673B-DF44-B3B6-2305852DF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800" b="1" dirty="0">
                <a:solidFill>
                  <a:srgbClr val="FFFFFF"/>
                </a:solidFill>
              </a:rPr>
              <a:t>Exercise #4: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The Perceptron and Hyperparameters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Description: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/>
              <a:t>In this exercise, you will use a perceptron to 	classify different colored dots on a canvas, and 	observe how adjusting various parameters 	influence the learning.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Notebook link: </a:t>
            </a:r>
          </a:p>
          <a:p>
            <a:pPr lvl="0"/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https://colab.research.google.com/drive/1hvF6JDMzEBemdwwYkz3z0jaj-6b5MQZi</a:t>
            </a:r>
            <a:r>
              <a:rPr lang="en-US" sz="1200" dirty="0"/>
              <a:t>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Duration: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20</a:t>
            </a:r>
            <a:r>
              <a:rPr lang="en-US" sz="1800" dirty="0">
                <a:solidFill>
                  <a:srgbClr val="FFFFFF"/>
                </a:solidFill>
              </a:rPr>
              <a:t>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96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5765-4752-114B-9AAE-9555F928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 |  Diagrams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856E58-6E3A-F84F-AA0E-9666A5F3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598513" y="1554480"/>
            <a:ext cx="6351002" cy="37222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1F427-FCB9-2F49-860D-CD2E89FC1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B4D38-B9AE-654A-9294-0BA523728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642F9A-EA38-5142-B103-67818ED0C049}"/>
              </a:ext>
            </a:extLst>
          </p:cNvPr>
          <p:cNvSpPr txBox="1">
            <a:spLocks/>
          </p:cNvSpPr>
          <p:nvPr/>
        </p:nvSpPr>
        <p:spPr>
          <a:xfrm>
            <a:off x="838200" y="1554480"/>
            <a:ext cx="4943514" cy="3956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Let’s just strap a bunch of them together!</a:t>
            </a:r>
          </a:p>
          <a:p>
            <a:r>
              <a:rPr lang="en-US" dirty="0"/>
              <a:t>This overcomes many of those problems, however introduces many other problems</a:t>
            </a:r>
          </a:p>
          <a:p>
            <a:pPr lvl="1"/>
            <a:r>
              <a:rPr lang="en-US" dirty="0"/>
              <a:t>Slower training time</a:t>
            </a:r>
          </a:p>
          <a:p>
            <a:pPr lvl="2"/>
            <a:r>
              <a:rPr lang="en-US" dirty="0"/>
              <a:t>without GPU support</a:t>
            </a:r>
          </a:p>
          <a:p>
            <a:pPr lvl="1"/>
            <a:r>
              <a:rPr lang="en-US" dirty="0"/>
              <a:t>Quickly overfits</a:t>
            </a:r>
          </a:p>
          <a:p>
            <a:pPr lvl="2"/>
            <a:r>
              <a:rPr lang="en-US" dirty="0"/>
              <a:t>Approximates the function too well</a:t>
            </a:r>
          </a:p>
          <a:p>
            <a:pPr lvl="2"/>
            <a:r>
              <a:rPr lang="en-US" dirty="0"/>
              <a:t>To learn more about this, click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Lack of interpretability</a:t>
            </a:r>
          </a:p>
          <a:p>
            <a:pPr lvl="2"/>
            <a:r>
              <a:rPr lang="en-US" dirty="0"/>
              <a:t>What is happening in all those layers/neurons?!</a:t>
            </a:r>
          </a:p>
          <a:p>
            <a:pPr lvl="1"/>
            <a:r>
              <a:rPr lang="en-US" dirty="0"/>
              <a:t>Needs a LOT of data</a:t>
            </a:r>
          </a:p>
          <a:p>
            <a:pPr marL="0" indent="0">
              <a:buNone/>
            </a:pPr>
            <a:endParaRPr lang="en-US" dirty="0"/>
          </a:p>
          <a:p>
            <a:pPr lvl="4" indent="-182880"/>
            <a:r>
              <a:rPr lang="en-US" dirty="0"/>
              <a:t>Thanks to significant advances by the scientific community and hardware limitations, neural networks have flourished anyway!</a:t>
            </a:r>
          </a:p>
        </p:txBody>
      </p:sp>
    </p:spTree>
    <p:extLst>
      <p:ext uri="{BB962C8B-B14F-4D97-AF65-F5344CB8AC3E}">
        <p14:creationId xmlns:p14="http://schemas.microsoft.com/office/powerpoint/2010/main" val="393360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92C3-A751-C740-9A0A-DEEFCB5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 |  The workflow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1731D7-3084-7448-AABF-3784D4BB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230" y="1554480"/>
            <a:ext cx="9173338" cy="4336768"/>
          </a:xfrm>
        </p:spPr>
        <p:txBody>
          <a:bodyPr/>
          <a:lstStyle/>
          <a:p>
            <a:pPr lvl="4" indent="-182880"/>
            <a:r>
              <a:rPr lang="en-US" dirty="0"/>
              <a:t>When training machine learning models, it always follows the same workflow:</a:t>
            </a:r>
          </a:p>
          <a:p>
            <a:pPr marL="228600" lvl="1" indent="0">
              <a:lnSpc>
                <a:spcPct val="300000"/>
              </a:lnSpc>
              <a:buNone/>
            </a:pPr>
            <a:r>
              <a:rPr lang="en-US" dirty="0"/>
              <a:t>Get your data, and if required, preprocess.</a:t>
            </a:r>
          </a:p>
          <a:p>
            <a:pPr marL="228600" lvl="1" indent="0">
              <a:lnSpc>
                <a:spcPct val="300000"/>
              </a:lnSpc>
              <a:buNone/>
            </a:pPr>
            <a:r>
              <a:rPr lang="en-US" dirty="0"/>
              <a:t>Split your data into training and validation sets.</a:t>
            </a:r>
          </a:p>
          <a:p>
            <a:pPr marL="697230" lvl="2" indent="-285750">
              <a:lnSpc>
                <a:spcPct val="300000"/>
              </a:lnSpc>
            </a:pPr>
            <a:r>
              <a:rPr lang="en-US" dirty="0"/>
              <a:t>Used for evaluating out-of-sample performance to prevent overfitting.</a:t>
            </a:r>
          </a:p>
          <a:p>
            <a:pPr marL="228600" lvl="1" indent="0">
              <a:lnSpc>
                <a:spcPct val="300000"/>
              </a:lnSpc>
              <a:buNone/>
            </a:pPr>
            <a:r>
              <a:rPr lang="en-US" dirty="0"/>
              <a:t>Define a set of hyperparameters and models to optimize.</a:t>
            </a:r>
          </a:p>
          <a:p>
            <a:pPr marL="228600" lvl="1" indent="0">
              <a:lnSpc>
                <a:spcPct val="300000"/>
              </a:lnSpc>
              <a:buNone/>
            </a:pPr>
            <a:r>
              <a:rPr lang="en-US" dirty="0"/>
              <a:t>Train your model and identify optimal parameters.</a:t>
            </a:r>
          </a:p>
          <a:p>
            <a:pPr marL="228600" lvl="1" indent="0">
              <a:lnSpc>
                <a:spcPct val="300000"/>
              </a:lnSpc>
              <a:buNone/>
            </a:pPr>
            <a:r>
              <a:rPr lang="en-US" dirty="0"/>
              <a:t>Evaluate the model performance.</a:t>
            </a:r>
          </a:p>
          <a:p>
            <a:pPr marL="45720" lvl="3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7C59E-4B41-F944-8BF9-BD081D875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E37B-E303-5D43-ADE4-888198AC5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6BC7C4E3-ECA7-F249-912E-4400250484B3}"/>
              </a:ext>
            </a:extLst>
          </p:cNvPr>
          <p:cNvSpPr/>
          <p:nvPr/>
        </p:nvSpPr>
        <p:spPr>
          <a:xfrm rot="16200000" flipV="1">
            <a:off x="645008" y="4283563"/>
            <a:ext cx="1340187" cy="1023606"/>
          </a:xfrm>
          <a:prstGeom prst="curvedUpArrow">
            <a:avLst>
              <a:gd name="adj1" fmla="val 11697"/>
              <a:gd name="adj2" fmla="val 21740"/>
              <a:gd name="adj3" fmla="val 36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AAEAE559-BD14-3647-8A60-A26902DD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806" y="1919538"/>
            <a:ext cx="577315" cy="577315"/>
          </a:xfrm>
          <a:prstGeom prst="rect">
            <a:avLst/>
          </a:prstGeom>
        </p:spPr>
      </p:pic>
      <p:pic>
        <p:nvPicPr>
          <p:cNvPr id="18" name="Graphic 17" descr="Table">
            <a:extLst>
              <a:ext uri="{FF2B5EF4-FFF2-40B4-BE49-F238E27FC236}">
                <a16:creationId xmlns:a16="http://schemas.microsoft.com/office/drawing/2014/main" id="{459109C8-3611-BB40-8B20-18676BBA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806" y="2587217"/>
            <a:ext cx="577315" cy="577315"/>
          </a:xfrm>
          <a:prstGeom prst="rect">
            <a:avLst/>
          </a:prstGeom>
        </p:spPr>
      </p:pic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CF0A329D-50BE-7943-A0F0-E99F12FFA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1806" y="3877882"/>
            <a:ext cx="577315" cy="577315"/>
          </a:xfrm>
          <a:prstGeom prst="rect">
            <a:avLst/>
          </a:prstGeom>
        </p:spPr>
      </p:pic>
      <p:pic>
        <p:nvPicPr>
          <p:cNvPr id="22" name="Graphic 21" descr="Head with gears">
            <a:extLst>
              <a:ext uri="{FF2B5EF4-FFF2-40B4-BE49-F238E27FC236}">
                <a16:creationId xmlns:a16="http://schemas.microsoft.com/office/drawing/2014/main" id="{C9DB82DB-7D3B-F241-B7BE-4EFC8EA7A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1806" y="4517268"/>
            <a:ext cx="577315" cy="577315"/>
          </a:xfrm>
          <a:prstGeom prst="rect">
            <a:avLst/>
          </a:prstGeom>
        </p:spPr>
      </p:pic>
      <p:pic>
        <p:nvPicPr>
          <p:cNvPr id="24" name="Graphic 23" descr="Presentation with bar chart">
            <a:extLst>
              <a:ext uri="{FF2B5EF4-FFF2-40B4-BE49-F238E27FC236}">
                <a16:creationId xmlns:a16="http://schemas.microsoft.com/office/drawing/2014/main" id="{48F7A358-AE45-B644-BB84-0A195DEBB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61805" y="5174131"/>
            <a:ext cx="577315" cy="577315"/>
          </a:xfrm>
          <a:prstGeom prst="rect">
            <a:avLst/>
          </a:prstGeom>
        </p:spPr>
      </p:pic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A3066633-647D-9746-93D4-982D2B8F1DF5}"/>
              </a:ext>
            </a:extLst>
          </p:cNvPr>
          <p:cNvSpPr txBox="1">
            <a:spLocks/>
          </p:cNvSpPr>
          <p:nvPr/>
        </p:nvSpPr>
        <p:spPr>
          <a:xfrm>
            <a:off x="2532630" y="5891248"/>
            <a:ext cx="9020938" cy="368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r"/>
            <a:r>
              <a:rPr lang="en-US" dirty="0"/>
              <a:t>We will see this in action in the next exercise</a:t>
            </a:r>
          </a:p>
        </p:txBody>
      </p:sp>
    </p:spTree>
    <p:extLst>
      <p:ext uri="{BB962C8B-B14F-4D97-AF65-F5344CB8AC3E}">
        <p14:creationId xmlns:p14="http://schemas.microsoft.com/office/powerpoint/2010/main" val="76217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89C-A47B-1740-AA5A-6404423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C4EE-6401-CD4D-AE92-2CFF6054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raining cats or dogs!?</a:t>
            </a:r>
          </a:p>
        </p:txBody>
      </p:sp>
    </p:spTree>
    <p:extLst>
      <p:ext uri="{BB962C8B-B14F-4D97-AF65-F5344CB8AC3E}">
        <p14:creationId xmlns:p14="http://schemas.microsoft.com/office/powerpoint/2010/main" val="308692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 |  What is it?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199" y="1554480"/>
            <a:ext cx="7789269" cy="1719212"/>
          </a:xfrm>
        </p:spPr>
        <p:txBody>
          <a:bodyPr/>
          <a:lstStyle/>
          <a:p>
            <a:pPr lvl="3"/>
            <a:r>
              <a:rPr lang="en-US" dirty="0"/>
              <a:t>Classification algorithm</a:t>
            </a:r>
          </a:p>
          <a:p>
            <a:pPr lvl="4"/>
            <a:r>
              <a:rPr lang="en-US" dirty="0"/>
              <a:t>Despite the name ”regression,” logistic regression is an algorithm used for classification purposes.</a:t>
            </a:r>
          </a:p>
          <a:p>
            <a:r>
              <a:rPr lang="en-US" dirty="0"/>
              <a:t>Recall classification refers to the process of determining the “label” of a measurement.</a:t>
            </a:r>
          </a:p>
          <a:p>
            <a:pPr lvl="1"/>
            <a:r>
              <a:rPr lang="en-US" dirty="0"/>
              <a:t>Think cat vs dog as an example of binary classification.</a:t>
            </a:r>
          </a:p>
          <a:p>
            <a:r>
              <a:rPr lang="en-US" dirty="0"/>
              <a:t>Logistic regression returns the probability that an input vector maps to a particular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pic>
        <p:nvPicPr>
          <p:cNvPr id="21" name="Picture 20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7E2ADD54-9277-8245-AE35-671A908D0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18" y="2948427"/>
            <a:ext cx="6136931" cy="34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49F-AF00-9649-BABC-0DC2C04F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 |  How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B9260-D1FD-D545-813F-7E8329D0B0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43640"/>
                <a:ext cx="5295900" cy="1652517"/>
              </a:xfrm>
            </p:spPr>
            <p:txBody>
              <a:bodyPr/>
              <a:lstStyle/>
              <a:p>
                <a:pPr lvl="3" indent="-182880"/>
                <a:r>
                  <a:rPr lang="en-US" dirty="0"/>
                  <a:t>Loss Function</a:t>
                </a:r>
              </a:p>
              <a:p>
                <a:pPr lvl="3" indent="-182880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would like to see how it is derived, click HERE!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B9260-D1FD-D545-813F-7E8329D0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43640"/>
                <a:ext cx="5295900" cy="1652517"/>
              </a:xfrm>
              <a:blipFill>
                <a:blip r:embed="rId3"/>
                <a:stretch>
                  <a:fillRect l="-2153" t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C67E87-E0BB-EF4B-A165-01D0CD984BB1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6257668" y="3643639"/>
                <a:ext cx="5295900" cy="1652518"/>
              </a:xfrm>
            </p:spPr>
            <p:txBody>
              <a:bodyPr/>
              <a:lstStyle/>
              <a:p>
                <a:pPr lvl="3" indent="-182880"/>
                <a:r>
                  <a:rPr lang="en-US" dirty="0"/>
                  <a:t>Cost Function</a:t>
                </a:r>
              </a:p>
              <a:p>
                <a:pPr lvl="3" indent="-182880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C67E87-E0BB-EF4B-A165-01D0CD984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257668" y="3643639"/>
                <a:ext cx="5295900" cy="1652518"/>
              </a:xfrm>
              <a:blipFill>
                <a:blip r:embed="rId4"/>
                <a:stretch>
                  <a:fillRect l="-2392" t="-3817" b="-46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41EB4-5290-7346-9D1F-8A578F31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23950-66CE-8542-BCC4-63A24FAB9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3DC80A-D518-5845-889F-B0DD33370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768" y="1440714"/>
                <a:ext cx="10591800" cy="20842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charset="0"/>
                  <a:buChar char="•"/>
                  <a:defRPr sz="1400" i="0" kern="1200" baseline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36576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LucidaGrande" charset="0"/>
                  <a:buChar char="-"/>
                  <a:tabLst/>
                  <a:defRPr sz="1400" i="0" kern="1200" cap="none" spc="0" baseline="0">
                    <a:solidFill>
                      <a:schemeClr val="tx1"/>
                    </a:solidFill>
                    <a:latin typeface="+mn-lt"/>
                    <a:ea typeface="Calibri" charset="0"/>
                    <a:cs typeface="Calibri" charset="0"/>
                  </a:defRPr>
                </a:lvl2pPr>
                <a:lvl3pPr marL="548640" indent="-18288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Courier New" charset="0"/>
                  <a:buChar char="o"/>
                  <a:tabLst/>
                  <a:defRPr sz="1400" i="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LucidaGrande" charset="0"/>
                  <a:buNone/>
                  <a:tabLst/>
                  <a:defRPr sz="1600" b="1" kern="1200" cap="all" spc="100" baseline="0">
                    <a:solidFill>
                      <a:schemeClr val="accent2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None/>
                  <a:tabLst/>
                  <a:defRPr sz="1200" i="1" kern="120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1800"/>
                  </a:spcBef>
                  <a:buFont typeface="Arial"/>
                  <a:buNone/>
                  <a:defRPr sz="10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4" indent="-182880"/>
                <a:r>
                  <a:rPr lang="en-US" dirty="0"/>
                  <a:t>It works pretty much the same as regression! Instead of predicting numbers, you predict labels!</a:t>
                </a:r>
              </a:p>
              <a:p>
                <a:pPr lvl="4" indent="-182880"/>
                <a:r>
                  <a:rPr lang="en-US" b="1" dirty="0"/>
                  <a:t>Regression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lvl="4" indent="-182880"/>
                <a:endParaRPr lang="en-US" dirty="0"/>
              </a:p>
              <a:p>
                <a:pPr lvl="4" indent="-182880"/>
                <a:r>
                  <a:rPr lang="en-US" b="1" dirty="0"/>
                  <a:t>Logistic Regression</a:t>
                </a:r>
                <a:r>
                  <a:rPr lang="en-US" dirty="0"/>
                  <a:t>:</a:t>
                </a:r>
              </a:p>
              <a:p>
                <a:pPr lvl="4" indent="-1828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3DC80A-D518-5845-889F-B0DD33370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8" y="1440714"/>
                <a:ext cx="10591800" cy="2084263"/>
              </a:xfrm>
              <a:prstGeom prst="rect">
                <a:avLst/>
              </a:prstGeom>
              <a:blipFill>
                <a:blip r:embed="rId5"/>
                <a:stretch>
                  <a:fillRect l="-838" t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B6AC4-1AB4-024E-B7EE-A9E2ADFBAE10}"/>
              </a:ext>
            </a:extLst>
          </p:cNvPr>
          <p:cNvSpPr txBox="1">
            <a:spLocks/>
          </p:cNvSpPr>
          <p:nvPr/>
        </p:nvSpPr>
        <p:spPr>
          <a:xfrm>
            <a:off x="990600" y="5719603"/>
            <a:ext cx="10221540" cy="586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indent="-182880"/>
            <a:r>
              <a:rPr lang="en-US" sz="1400" dirty="0"/>
              <a:t>So…pretty much the same…</a:t>
            </a:r>
          </a:p>
          <a:p>
            <a:pPr lvl="4" indent="-182880"/>
            <a:r>
              <a:rPr lang="en-US" sz="1400" dirty="0"/>
              <a:t>we just (1) pass it through an activation function and (2) use a different loss function…that is pretty much all of AI/ML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02DE8-21F2-2044-A41D-7DFBCCA95E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037" y="1841156"/>
            <a:ext cx="3039962" cy="20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9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89C-A47B-1740-AA5A-6404423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Do it yourself!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C4EE-6401-CD4D-AE92-2CFF6054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your own neural network to understand handwriting!</a:t>
            </a:r>
          </a:p>
        </p:txBody>
      </p:sp>
    </p:spTree>
    <p:extLst>
      <p:ext uri="{BB962C8B-B14F-4D97-AF65-F5344CB8AC3E}">
        <p14:creationId xmlns:p14="http://schemas.microsoft.com/office/powerpoint/2010/main" val="342686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it yourself!  |  The Problem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199" y="1554480"/>
            <a:ext cx="7789269" cy="1719212"/>
          </a:xfrm>
        </p:spPr>
        <p:txBody>
          <a:bodyPr/>
          <a:lstStyle/>
          <a:p>
            <a:pPr lvl="3"/>
            <a:r>
              <a:rPr lang="en-US" dirty="0"/>
              <a:t>The Data</a:t>
            </a:r>
          </a:p>
          <a:p>
            <a:pPr lvl="4"/>
            <a:r>
              <a:rPr lang="en-US" dirty="0"/>
              <a:t>In this example, we will have access to 1797 images of various handwritten digits. Here are some examples,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308196D9-FD51-3A4D-9914-FF1CC1C1D6F0}"/>
              </a:ext>
            </a:extLst>
          </p:cNvPr>
          <p:cNvSpPr txBox="1">
            <a:spLocks/>
          </p:cNvSpPr>
          <p:nvPr/>
        </p:nvSpPr>
        <p:spPr>
          <a:xfrm>
            <a:off x="838198" y="4149371"/>
            <a:ext cx="7789269" cy="1719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The Goal</a:t>
            </a:r>
          </a:p>
          <a:p>
            <a:pPr lvl="4"/>
            <a:r>
              <a:rPr lang="en-US" dirty="0"/>
              <a:t>Utilize logistic regression to automatically determine to number in the image!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8F42E-3705-F345-A46D-B9CAED787D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81" y="2319372"/>
            <a:ext cx="7657102" cy="1829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480C6C-522A-5141-BCBE-1D675F25F941}"/>
              </a:ext>
            </a:extLst>
          </p:cNvPr>
          <p:cNvSpPr/>
          <p:nvPr/>
        </p:nvSpPr>
        <p:spPr>
          <a:xfrm>
            <a:off x="8847745" y="2711151"/>
            <a:ext cx="2705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Each image is 8x8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a dimensionality of 64</a:t>
            </a:r>
          </a:p>
        </p:txBody>
      </p:sp>
    </p:spTree>
    <p:extLst>
      <p:ext uri="{BB962C8B-B14F-4D97-AF65-F5344CB8AC3E}">
        <p14:creationId xmlns:p14="http://schemas.microsoft.com/office/powerpoint/2010/main" val="2576890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EE8A-673B-DF44-B3B6-2305852DF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800" b="1" dirty="0">
                <a:solidFill>
                  <a:srgbClr val="FFFFFF"/>
                </a:solidFill>
              </a:rPr>
              <a:t>Exercise #5: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Classifying Handwriting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Description: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/>
              <a:t>Utilize logistic regression to distinguish numbers 	from hand written digits. Here you will see for 	yourself the layout of a data science project.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Notebook link: </a:t>
            </a:r>
          </a:p>
          <a:p>
            <a:pPr lvl="0"/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https://colab.research.google.com/drive/1FxS61wOiHPF7kFCE9nLHXqGn6GijXLTF</a:t>
            </a:r>
            <a:r>
              <a:rPr lang="en-US" sz="1200" dirty="0"/>
              <a:t>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Duration: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30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7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0059-966F-3D48-BA26-81FDA601A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0F73-8EC5-0443-91EF-CCFDE626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EE8A-673B-DF44-B3B6-2305852DF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800" b="1" dirty="0">
                <a:solidFill>
                  <a:srgbClr val="FFFFFF"/>
                </a:solidFill>
              </a:rPr>
              <a:t>Exercise #6: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Do it again, all by yourself!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Description: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/>
              <a:t>Utilize your choice of model to distinguish 	different types of flowers from crude 	measurements.</a:t>
            </a:r>
            <a:endParaRPr lang="en-US" sz="1800" dirty="0">
              <a:solidFill>
                <a:srgbClr val="FFFFFF"/>
              </a:solidFill>
            </a:endParaRP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Notebook link: </a:t>
            </a:r>
          </a:p>
          <a:p>
            <a:pPr lvl="0"/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https://colab.research.google.com/drive/1LwbnOs0pNOKNVlLY0_s4W8Z47ZjKWasO</a:t>
            </a:r>
            <a:r>
              <a:rPr lang="en-US" sz="1200" dirty="0"/>
              <a:t>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Duration: </a:t>
            </a:r>
          </a:p>
          <a:p>
            <a:pPr lvl="0"/>
            <a:r>
              <a:rPr lang="en-US" sz="1800" b="1" dirty="0">
                <a:solidFill>
                  <a:srgbClr val="FFFFFF"/>
                </a:solidFill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No limit. Make sure to look back at the 	previous exercise for assistance.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3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371601"/>
            <a:ext cx="6770430" cy="3044282"/>
          </a:xfrm>
        </p:spPr>
        <p:txBody>
          <a:bodyPr/>
          <a:lstStyle/>
          <a:p>
            <a:r>
              <a:rPr lang="en-US" dirty="0"/>
              <a:t>Section 1: Introductions</a:t>
            </a:r>
          </a:p>
          <a:p>
            <a:r>
              <a:rPr lang="en-US" dirty="0"/>
              <a:t>Section 2: defining data science</a:t>
            </a:r>
          </a:p>
          <a:p>
            <a:r>
              <a:rPr lang="en-US" dirty="0"/>
              <a:t>Section 3: Regression &amp; Optimization</a:t>
            </a:r>
          </a:p>
          <a:p>
            <a:pPr algn="ctr"/>
            <a:r>
              <a:rPr lang="en-US" dirty="0"/>
              <a:t>Lunch Break</a:t>
            </a:r>
          </a:p>
          <a:p>
            <a:r>
              <a:rPr lang="en-US" dirty="0"/>
              <a:t>Section 4: Neural Networks</a:t>
            </a:r>
          </a:p>
          <a:p>
            <a:r>
              <a:rPr lang="en-US" dirty="0"/>
              <a:t>Section 5: Logistic Regression</a:t>
            </a:r>
          </a:p>
          <a:p>
            <a:r>
              <a:rPr lang="en-US" dirty="0"/>
              <a:t>Section 6: Classifying handwritten digits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sp>
        <p:nvSpPr>
          <p:cNvPr id="5" name="Pictur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954" y="1"/>
            <a:ext cx="3924300" cy="6857999"/>
          </a:xfrm>
        </p:spPr>
      </p: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782889" y="1667306"/>
            <a:ext cx="67706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55941C-66CF-6543-95A0-FBD627F7D5B2}"/>
              </a:ext>
            </a:extLst>
          </p:cNvPr>
          <p:cNvSpPr txBox="1">
            <a:spLocks/>
          </p:cNvSpPr>
          <p:nvPr/>
        </p:nvSpPr>
        <p:spPr>
          <a:xfrm>
            <a:off x="4782889" y="4326976"/>
            <a:ext cx="5295900" cy="172743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  <a:tabLst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LucidaGrande" charset="0"/>
              <a:buNone/>
              <a:tabLst/>
              <a:defRPr sz="1600" b="1" i="0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400" i="1" kern="12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Main take away from this seminar</a:t>
            </a:r>
          </a:p>
          <a:p>
            <a:r>
              <a:rPr lang="en-US" dirty="0"/>
              <a:t>You won’t walk away some data science rock star</a:t>
            </a:r>
          </a:p>
          <a:p>
            <a:r>
              <a:rPr lang="en-US" dirty="0"/>
              <a:t>Get familiar with some of the concepts </a:t>
            </a:r>
          </a:p>
          <a:p>
            <a:pPr lvl="1"/>
            <a:r>
              <a:rPr lang="en-US" dirty="0"/>
              <a:t>Maybe you’ll see them again </a:t>
            </a:r>
            <a:endParaRPr lang="en-US" i="1" dirty="0"/>
          </a:p>
          <a:p>
            <a:r>
              <a:rPr lang="en-US" dirty="0"/>
              <a:t>Get more comfortable with coding</a:t>
            </a:r>
          </a:p>
          <a:p>
            <a:pPr marL="0" indent="0">
              <a:buNone/>
            </a:pPr>
            <a:endParaRPr lang="en-US" dirty="0"/>
          </a:p>
          <a:p>
            <a:pPr lvl="4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4A9E1-49AA-504A-82F5-B1806A6C9F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480" y="5012841"/>
            <a:ext cx="395326" cy="3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89C-A47B-1740-AA5A-6404423F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9C4EE-6401-CD4D-AE92-2CFF6054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 and 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64681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 |  What is it?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dirty="0"/>
              <a:t>What is it?</a:t>
            </a:r>
          </a:p>
          <a:p>
            <a:pPr lvl="4"/>
            <a:r>
              <a:rPr lang="en-US" dirty="0"/>
              <a:t>Data Science in of itself is a nonsensical term…is there science without data?!</a:t>
            </a:r>
          </a:p>
          <a:p>
            <a:r>
              <a:rPr lang="en-US" b="1" dirty="0"/>
              <a:t>Primary Goal: </a:t>
            </a:r>
            <a:r>
              <a:rPr lang="en-US" dirty="0"/>
              <a:t>leveraging tools and algorithms, with the goal of analyzing data to discover the “truth”</a:t>
            </a:r>
          </a:p>
          <a:p>
            <a:r>
              <a:rPr lang="en-US" dirty="0"/>
              <a:t>Including,</a:t>
            </a:r>
          </a:p>
          <a:p>
            <a:pPr lvl="1"/>
            <a:r>
              <a:rPr lang="en-US" dirty="0"/>
              <a:t>Machine Learning (ML) </a:t>
            </a:r>
          </a:p>
          <a:p>
            <a:pPr lvl="1"/>
            <a:r>
              <a:rPr lang="en-US" dirty="0"/>
              <a:t>Artificial Intelligence (AI)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 indent="-182880" algn="ctr"/>
            <a:r>
              <a:rPr lang="en-US" dirty="0">
                <a:solidFill>
                  <a:srgbClr val="D5225E"/>
                </a:solidFill>
              </a:rPr>
              <a:t>Some Popular Applications in industry</a:t>
            </a:r>
          </a:p>
          <a:p>
            <a:pPr lvl="3" indent="-182880"/>
            <a:endParaRPr lang="en-US" dirty="0">
              <a:solidFill>
                <a:srgbClr val="D5225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0247B-786E-9D49-9F89-D01D2AA7C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890" y="2086741"/>
            <a:ext cx="1518205" cy="846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F577E1-7A5B-A843-B6EE-3E0B4A8FCD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372" y="3239566"/>
            <a:ext cx="932907" cy="660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56E812-D3A0-694E-8966-42EA952F8E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246" y="4113504"/>
            <a:ext cx="838256" cy="1211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C1CA48-F79A-4C4C-BBAC-82815D58C5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435" y="2078142"/>
            <a:ext cx="755078" cy="7554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75F69B-0C2B-FF4E-89A0-6E3152CD57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5790" y="3135993"/>
            <a:ext cx="2641305" cy="878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438C29-4E93-F747-82A7-2A0FBB1248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372" y="2041102"/>
            <a:ext cx="838255" cy="8382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094E8C-80F7-1D44-84ED-A4BC0E03EF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119" y="4149290"/>
            <a:ext cx="1448323" cy="1052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190357-1053-D642-9BAF-8D873164594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022" y="4217037"/>
            <a:ext cx="916955" cy="9169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040902-066D-CF47-8FC1-AEB4D0E0578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2838" y="5430635"/>
            <a:ext cx="2406052" cy="6500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1CE0DB-7623-7B4D-AC74-505E13AA167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15" y="5190621"/>
            <a:ext cx="679835" cy="79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8CEB-B314-D744-8E24-9761F6C3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 | Applications in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1290-BFE4-744A-B2BD-D1748150B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5295900" cy="1727436"/>
          </a:xfrm>
        </p:spPr>
        <p:txBody>
          <a:bodyPr/>
          <a:lstStyle/>
          <a:p>
            <a:pPr lvl="3"/>
            <a:r>
              <a:rPr lang="en-US" dirty="0"/>
              <a:t>Why should you care?</a:t>
            </a:r>
          </a:p>
          <a:p>
            <a:r>
              <a:rPr lang="en-US" dirty="0"/>
              <a:t>As astronomers and physicists, all you do is analyze data!</a:t>
            </a:r>
          </a:p>
          <a:p>
            <a:pPr lvl="1"/>
            <a:r>
              <a:rPr lang="en-US" dirty="0"/>
              <a:t>Large amounts of </a:t>
            </a:r>
            <a:r>
              <a:rPr lang="en-US" i="1" dirty="0"/>
              <a:t>very</a:t>
            </a:r>
            <a:r>
              <a:rPr lang="en-US" dirty="0"/>
              <a:t> complicated data </a:t>
            </a:r>
          </a:p>
          <a:p>
            <a:r>
              <a:rPr lang="en-US" dirty="0"/>
              <a:t>Learning various techniques will allow you to supercharge your analysis efforts, to undertake groundbreaking research.</a:t>
            </a:r>
          </a:p>
          <a:p>
            <a:r>
              <a:rPr lang="en-US" dirty="0"/>
              <a:t>Many Astronomers/Physicists are unaware of these advances</a:t>
            </a:r>
          </a:p>
          <a:p>
            <a:pPr lvl="1"/>
            <a:r>
              <a:rPr lang="en-US" dirty="0"/>
              <a:t>This gives you the opportunity to really assist your peers!</a:t>
            </a:r>
          </a:p>
          <a:p>
            <a:endParaRPr lang="en-US" dirty="0"/>
          </a:p>
          <a:p>
            <a:pPr lvl="4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201A1-62B9-8E43-AD7C-6E84802F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1DE23-554C-4D4C-A068-940466122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20F49-5EB5-D847-904D-E43066667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389" y="4025260"/>
            <a:ext cx="5357198" cy="614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BE34D-2B10-BF4E-8638-17E886E37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389" y="4973790"/>
            <a:ext cx="5197974" cy="762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87F34-9E47-FC46-B00B-50015AEE41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389" y="3182860"/>
            <a:ext cx="5300997" cy="64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D03EA-41A5-114E-B190-D5B13AAD60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380" y="2157516"/>
            <a:ext cx="5214296" cy="884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E3A710-E75A-EB4A-ADAE-1E54ADFFA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12395" y="3470689"/>
            <a:ext cx="5300994" cy="38928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F57EB-DA79-354F-AEFB-9292F92E9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12388" y="4268580"/>
            <a:ext cx="5313845" cy="3969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BA59D-6546-FA4A-9CA3-500251E4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12380" y="2580166"/>
            <a:ext cx="5301006" cy="43741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E53A71-D847-1E4A-942C-905CC8C29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12389" y="5330453"/>
            <a:ext cx="5301000" cy="3969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9C9266-D163-1443-9BAD-21BA88C54306}"/>
              </a:ext>
            </a:extLst>
          </p:cNvPr>
          <p:cNvSpPr txBox="1">
            <a:spLocks/>
          </p:cNvSpPr>
          <p:nvPr/>
        </p:nvSpPr>
        <p:spPr>
          <a:xfrm>
            <a:off x="6512380" y="1677976"/>
            <a:ext cx="5295900" cy="405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/>
            <a:r>
              <a:rPr lang="en-US" dirty="0"/>
              <a:t>Random selection of papers from ads</a:t>
            </a:r>
          </a:p>
          <a:p>
            <a:pPr lvl="4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7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2CC-7B6F-7D45-9FDD-9E813B6C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 |  What is AI/ML?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54510D-0F5D-DD4A-826A-A12DCC2E5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54480"/>
            <a:ext cx="5295900" cy="39667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05576-D0BA-0040-88C4-7DED5CF719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4" indent="-182880" fontAlgn="base"/>
            <a:r>
              <a:rPr lang="en-US" dirty="0"/>
              <a:t>AI/ML is getting computers to program themselves. If programming is automation, then machine learning is automating the process of automation.</a:t>
            </a:r>
          </a:p>
          <a:p>
            <a:pPr fontAlgn="base"/>
            <a:r>
              <a:rPr lang="en-US" dirty="0"/>
              <a:t>Let the data do the work instead of people. AI/ML is the way to make programming scalable.</a:t>
            </a:r>
          </a:p>
          <a:p>
            <a:pPr marL="0" indent="0" fontAlgn="base">
              <a:buNone/>
            </a:pPr>
            <a:endParaRPr lang="en-US" dirty="0"/>
          </a:p>
          <a:p>
            <a:pPr lvl="3" indent="-182880" fontAlgn="base"/>
            <a:r>
              <a:rPr lang="en-US" b="1" dirty="0"/>
              <a:t>Traditional Programming</a:t>
            </a:r>
            <a:r>
              <a:rPr lang="en-US" dirty="0"/>
              <a:t>: </a:t>
            </a:r>
          </a:p>
          <a:p>
            <a:pPr marL="0" indent="0" fontAlgn="base">
              <a:buNone/>
            </a:pPr>
            <a:r>
              <a:rPr lang="en-US" dirty="0"/>
              <a:t>Data and program is run on the computer to produce the output.</a:t>
            </a:r>
          </a:p>
          <a:p>
            <a:pPr marL="0" indent="0" fontAlgn="base">
              <a:buNone/>
            </a:pPr>
            <a:endParaRPr lang="en-US" dirty="0"/>
          </a:p>
          <a:p>
            <a:pPr lvl="3" indent="-182880" fontAlgn="base"/>
            <a:r>
              <a:rPr lang="en-US" b="1" dirty="0"/>
              <a:t>Machine Learning</a:t>
            </a:r>
            <a:r>
              <a:rPr lang="en-US" dirty="0"/>
              <a:t>: </a:t>
            </a:r>
          </a:p>
          <a:p>
            <a:pPr marL="0" indent="0" fontAlgn="base">
              <a:buNone/>
            </a:pPr>
            <a:r>
              <a:rPr lang="en-US" dirty="0"/>
              <a:t>Data and output is run on the computer to create a program. This program can be used in traditional programming.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DCE7B-22A5-7445-BB20-D1D2F2B7B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93C5-AD73-3E4A-850A-65C9C28F3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Hamilton, Inc. External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254EDA-3EAD-9943-8BA2-4CCB2658377D}"/>
              </a:ext>
            </a:extLst>
          </p:cNvPr>
          <p:cNvSpPr txBox="1">
            <a:spLocks/>
          </p:cNvSpPr>
          <p:nvPr/>
        </p:nvSpPr>
        <p:spPr>
          <a:xfrm>
            <a:off x="838200" y="5762847"/>
            <a:ext cx="10867768" cy="5435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182880" algn="ctr"/>
            <a:r>
              <a:rPr lang="en-US" dirty="0"/>
              <a:t>TWO MAIN BRANCHES: Supervised and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8448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3A-AA75-0141-92AC-4B413615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 | 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32DD-3A37-B34F-9FED-BDC8D6FB0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5295900" cy="2725008"/>
          </a:xfrm>
        </p:spPr>
        <p:txBody>
          <a:bodyPr/>
          <a:lstStyle/>
          <a:p>
            <a:pPr lvl="3" indent="-182880"/>
            <a:r>
              <a:rPr lang="en-US" dirty="0"/>
              <a:t>Regression (Will we do this)</a:t>
            </a:r>
          </a:p>
          <a:p>
            <a:r>
              <a:rPr lang="en-US" dirty="0"/>
              <a:t>Colloquially known as “fitting a model to data”</a:t>
            </a:r>
          </a:p>
          <a:p>
            <a:r>
              <a:rPr lang="en-US" dirty="0"/>
              <a:t>The most common form analyses in Academia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2DBB-61C7-AC46-A73F-FABB1C7E4C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7668" y="3429000"/>
            <a:ext cx="5295900" cy="2725008"/>
          </a:xfrm>
        </p:spPr>
        <p:txBody>
          <a:bodyPr/>
          <a:lstStyle/>
          <a:p>
            <a:pPr lvl="3" indent="-182880"/>
            <a:r>
              <a:rPr lang="en-US" dirty="0"/>
              <a:t>Classification (and this too!)</a:t>
            </a:r>
          </a:p>
          <a:p>
            <a:r>
              <a:rPr lang="en-US" dirty="0"/>
              <a:t>Determining the “label” of a measurement</a:t>
            </a:r>
          </a:p>
          <a:p>
            <a:r>
              <a:rPr lang="en-US" dirty="0"/>
              <a:t>Learn the correlation between labels and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DBF56-ED23-394A-99AE-AE94D877D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CC81D-CF6B-2C49-83A2-CC4B1BCC2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F6834C-99D8-A745-B7D1-2B123A1BDF3E}"/>
              </a:ext>
            </a:extLst>
          </p:cNvPr>
          <p:cNvSpPr txBox="1">
            <a:spLocks/>
          </p:cNvSpPr>
          <p:nvPr/>
        </p:nvSpPr>
        <p:spPr>
          <a:xfrm>
            <a:off x="961768" y="1611923"/>
            <a:ext cx="10591800" cy="1436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FC8452-8EE9-C54C-8290-B4A3982C73A3}"/>
              </a:ext>
            </a:extLst>
          </p:cNvPr>
          <p:cNvSpPr txBox="1">
            <a:spLocks/>
          </p:cNvSpPr>
          <p:nvPr/>
        </p:nvSpPr>
        <p:spPr>
          <a:xfrm>
            <a:off x="838199" y="1611923"/>
            <a:ext cx="10715367" cy="1570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indent="-182880"/>
            <a:r>
              <a:rPr lang="en-US" dirty="0"/>
              <a:t>Describes techniques where both independent and dependent variables/features are </a:t>
            </a:r>
            <a:r>
              <a:rPr lang="en-US" b="1" dirty="0"/>
              <a:t>known</a:t>
            </a:r>
          </a:p>
          <a:p>
            <a:r>
              <a:rPr lang="en-US" dirty="0"/>
              <a:t>The task is to learn the mapping,</a:t>
            </a:r>
          </a:p>
          <a:p>
            <a:pPr lvl="1"/>
            <a:r>
              <a:rPr lang="en-US" dirty="0"/>
              <a:t>In other words, show how the independent and dependent variables are related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Again, two types arise,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3C82D4-3494-BC44-8E3A-3D175F8C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39" y="4381193"/>
            <a:ext cx="2489820" cy="1772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B6E6-CBDE-6947-9C63-F12A29BAC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476" y="4525913"/>
            <a:ext cx="2174482" cy="1440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C386A-F3C7-6546-AE90-C84580C1FF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6745" y="4525913"/>
            <a:ext cx="2616821" cy="1440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CB272D-BDF9-D34B-9075-0B06581AAA1C}"/>
              </a:ext>
            </a:extLst>
          </p:cNvPr>
          <p:cNvSpPr/>
          <p:nvPr/>
        </p:nvSpPr>
        <p:spPr>
          <a:xfrm>
            <a:off x="8404960" y="5061408"/>
            <a:ext cx="470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2639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3A-AA75-0141-92AC-4B413615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 | 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32DD-3A37-B34F-9FED-BDC8D6FB0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5295900" cy="2725008"/>
          </a:xfrm>
        </p:spPr>
        <p:txBody>
          <a:bodyPr/>
          <a:lstStyle/>
          <a:p>
            <a:pPr lvl="3" indent="-182880"/>
            <a:r>
              <a:rPr lang="en-US" dirty="0"/>
              <a:t>Density Estimation</a:t>
            </a:r>
          </a:p>
          <a:p>
            <a:r>
              <a:rPr lang="en-US" dirty="0"/>
              <a:t>Estimate the probability density function of a random variable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92DBB-61C7-AC46-A73F-FABB1C7E4C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7668" y="3429000"/>
            <a:ext cx="5295900" cy="2725008"/>
          </a:xfrm>
        </p:spPr>
        <p:txBody>
          <a:bodyPr/>
          <a:lstStyle/>
          <a:p>
            <a:pPr lvl="3" indent="-182880"/>
            <a:r>
              <a:rPr lang="en-US" dirty="0"/>
              <a:t>Clustering</a:t>
            </a:r>
          </a:p>
          <a:p>
            <a:r>
              <a:rPr lang="en-US" dirty="0"/>
              <a:t>Divide population into smaller groups</a:t>
            </a:r>
          </a:p>
          <a:p>
            <a:r>
              <a:rPr lang="en-US" dirty="0"/>
              <a:t>Kind of like classification!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DBF56-ED23-394A-99AE-AE94D877D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CC81D-CF6B-2C49-83A2-CC4B1BCC2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Hamilton, Inc. External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F6834C-99D8-A745-B7D1-2B123A1BDF3E}"/>
              </a:ext>
            </a:extLst>
          </p:cNvPr>
          <p:cNvSpPr txBox="1">
            <a:spLocks/>
          </p:cNvSpPr>
          <p:nvPr/>
        </p:nvSpPr>
        <p:spPr>
          <a:xfrm>
            <a:off x="961768" y="1611923"/>
            <a:ext cx="10591800" cy="14360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FC8452-8EE9-C54C-8290-B4A3982C73A3}"/>
              </a:ext>
            </a:extLst>
          </p:cNvPr>
          <p:cNvSpPr txBox="1">
            <a:spLocks/>
          </p:cNvSpPr>
          <p:nvPr/>
        </p:nvSpPr>
        <p:spPr>
          <a:xfrm>
            <a:off x="838199" y="1611923"/>
            <a:ext cx="10715367" cy="1570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charset="0"/>
              <a:buChar char="o"/>
              <a:tabLst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LucidaGrande" charset="0"/>
              <a:buNone/>
              <a:tabLst/>
              <a:defRPr sz="1600" b="1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indent="-182880"/>
            <a:r>
              <a:rPr lang="en-US" dirty="0"/>
              <a:t>Describes techniques where both independent and dependent variables/features are </a:t>
            </a:r>
            <a:r>
              <a:rPr lang="en-US" b="1" dirty="0"/>
              <a:t>unknown</a:t>
            </a:r>
          </a:p>
          <a:p>
            <a:r>
              <a:rPr lang="en-US" dirty="0"/>
              <a:t>The tasks are essentially equivalent to the supervised learning ones (regression/classification), except</a:t>
            </a:r>
          </a:p>
          <a:p>
            <a:pPr lvl="1"/>
            <a:r>
              <a:rPr lang="en-US" dirty="0"/>
              <a:t>The output of the mapping is never observed</a:t>
            </a:r>
          </a:p>
          <a:p>
            <a:r>
              <a:rPr lang="en-US" dirty="0"/>
              <a:t>The most common type of learning in the world</a:t>
            </a:r>
          </a:p>
          <a:p>
            <a:pPr lvl="1"/>
            <a:r>
              <a:rPr lang="en-US" dirty="0"/>
              <a:t>Most data sets are unlabeled, and uncleaned</a:t>
            </a:r>
          </a:p>
          <a:p>
            <a:pPr marL="0" indent="0">
              <a:buNone/>
            </a:pPr>
            <a:r>
              <a:rPr lang="en-US" dirty="0"/>
              <a:t>Again, two types arise,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9F58B-044F-E747-B561-9103A2EDF6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93" y="4173365"/>
            <a:ext cx="3783982" cy="1891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0FBD8-B9C7-774B-8076-FA6FE9172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243" y="4022090"/>
            <a:ext cx="2842557" cy="21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68874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Booz Allen Burgund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11D45"/>
      </a:accent1>
      <a:accent2>
        <a:srgbClr val="D5225E"/>
      </a:accent2>
      <a:accent3>
        <a:srgbClr val="243646"/>
      </a:accent3>
      <a:accent4>
        <a:srgbClr val="AE852C"/>
      </a:accent4>
      <a:accent5>
        <a:srgbClr val="F6A81B"/>
      </a:accent5>
      <a:accent6>
        <a:srgbClr val="E3D353"/>
      </a:accent6>
      <a:hlink>
        <a:srgbClr val="711D45"/>
      </a:hlink>
      <a:folHlink>
        <a:srgbClr val="243646"/>
      </a:folHlink>
    </a:clrScheme>
    <a:fontScheme name="Custom 4">
      <a:majorFont>
        <a:latin typeface="Oswa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gundy Wide.pptx" id="{F0AA7F52-043F-48CE-84D3-EE67CF431B82}" vid="{DA58469D-0D28-464E-ACA1-B284F5FD8A5B}"/>
    </a:ext>
  </a:extLst>
</a:theme>
</file>

<file path=ppt/theme/theme2.xml><?xml version="1.0" encoding="utf-8"?>
<a:theme xmlns:a="http://schemas.openxmlformats.org/drawingml/2006/main" name="Wide">
  <a:themeElements>
    <a:clrScheme name="Booz Allen Burgund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11D45"/>
      </a:accent1>
      <a:accent2>
        <a:srgbClr val="D5225E"/>
      </a:accent2>
      <a:accent3>
        <a:srgbClr val="243646"/>
      </a:accent3>
      <a:accent4>
        <a:srgbClr val="AE852C"/>
      </a:accent4>
      <a:accent5>
        <a:srgbClr val="F6A81B"/>
      </a:accent5>
      <a:accent6>
        <a:srgbClr val="E3D353"/>
      </a:accent6>
      <a:hlink>
        <a:srgbClr val="711D45"/>
      </a:hlink>
      <a:folHlink>
        <a:srgbClr val="243646"/>
      </a:folHlink>
    </a:clrScheme>
    <a:fontScheme name="Custom 5">
      <a:majorFont>
        <a:latin typeface="Oswa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gundy Wide.pptx" id="{F0AA7F52-043F-48CE-84D3-EE67CF431B82}" vid="{E8C393A2-6B9A-4D39-A1AC-96744B9677E2}"/>
    </a:ext>
  </a:extLst>
</a:theme>
</file>

<file path=ppt/theme/theme3.xml><?xml version="1.0" encoding="utf-8"?>
<a:theme xmlns:a="http://schemas.openxmlformats.org/drawingml/2006/main" name="FC Master">
  <a:themeElements>
    <a:clrScheme name="Booz Allen Burgund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11D45"/>
      </a:accent1>
      <a:accent2>
        <a:srgbClr val="D5225E"/>
      </a:accent2>
      <a:accent3>
        <a:srgbClr val="243646"/>
      </a:accent3>
      <a:accent4>
        <a:srgbClr val="AE852C"/>
      </a:accent4>
      <a:accent5>
        <a:srgbClr val="F6A81B"/>
      </a:accent5>
      <a:accent6>
        <a:srgbClr val="E3D353"/>
      </a:accent6>
      <a:hlink>
        <a:srgbClr val="711D45"/>
      </a:hlink>
      <a:folHlink>
        <a:srgbClr val="24364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rgundy Wide.pptx" id="{F0AA7F52-043F-48CE-84D3-EE67CF431B82}" vid="{20791905-4E2A-441C-860B-AA1F1D8210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NW Narrow Master</Template>
  <TotalTime>5486</TotalTime>
  <Words>2265</Words>
  <Application>Microsoft Macintosh PowerPoint</Application>
  <PresentationFormat>Widescreen</PresentationFormat>
  <Paragraphs>367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Georgia</vt:lpstr>
      <vt:lpstr>LucidaGrande</vt:lpstr>
      <vt:lpstr>Oswald</vt:lpstr>
      <vt:lpstr>NW Narrow Master</vt:lpstr>
      <vt:lpstr>Wide</vt:lpstr>
      <vt:lpstr>FC Master</vt:lpstr>
      <vt:lpstr>SPS Data science Seminar</vt:lpstr>
      <vt:lpstr>About me</vt:lpstr>
      <vt:lpstr>Agenda for today</vt:lpstr>
      <vt:lpstr>Defining Data science</vt:lpstr>
      <vt:lpstr>Defining Data Science  |  What is it?</vt:lpstr>
      <vt:lpstr>Defining Data Science  | Applications in astronomy</vt:lpstr>
      <vt:lpstr>Defining Data Science  |  What is AI/ML?</vt:lpstr>
      <vt:lpstr>Defining Data Science  |  Supervised Learning</vt:lpstr>
      <vt:lpstr>Defining Data Science  |  Unsupervised Learning</vt:lpstr>
      <vt:lpstr>Regression &amp; optimization</vt:lpstr>
      <vt:lpstr>Regression  &amp; Optimization  |  Regression Review</vt:lpstr>
      <vt:lpstr>PowerPoint Presentation</vt:lpstr>
      <vt:lpstr>Regression &amp; Optimization  |  Defining ”best”</vt:lpstr>
      <vt:lpstr>PowerPoint Presentation</vt:lpstr>
      <vt:lpstr>Regression  &amp; Optimization  |  Optimization</vt:lpstr>
      <vt:lpstr>PowerPoint Presentation</vt:lpstr>
      <vt:lpstr>Neural Networks</vt:lpstr>
      <vt:lpstr>Neural Networks  |  Physical Inspiration</vt:lpstr>
      <vt:lpstr>Neural Networks  |  The Perceptron</vt:lpstr>
      <vt:lpstr>PowerPoint Presentation</vt:lpstr>
      <vt:lpstr>Neural Networks  |  Diagrams</vt:lpstr>
      <vt:lpstr>Neural Networks  |  The workflow</vt:lpstr>
      <vt:lpstr>Logistic Regression</vt:lpstr>
      <vt:lpstr>Logistic Regression  |  What is it?</vt:lpstr>
      <vt:lpstr>Logistic Regression  |  How does it work?</vt:lpstr>
      <vt:lpstr>Do it yourself!</vt:lpstr>
      <vt:lpstr>Do it yourself!  |  The Problem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 Data science Seminar</dc:title>
  <dc:creator>Kahihikolo, Kaimi [USA]</dc:creator>
  <cp:lastModifiedBy>Kahihikolo, Kaimi [USA]</cp:lastModifiedBy>
  <cp:revision>92</cp:revision>
  <cp:lastPrinted>2016-11-21T14:15:42Z</cp:lastPrinted>
  <dcterms:created xsi:type="dcterms:W3CDTF">2019-12-03T23:24:11Z</dcterms:created>
  <dcterms:modified xsi:type="dcterms:W3CDTF">2019-12-07T18:56:29Z</dcterms:modified>
</cp:coreProperties>
</file>